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39"/>
  </p:notesMasterIdLst>
  <p:handoutMasterIdLst>
    <p:handoutMasterId r:id="rId40"/>
  </p:handoutMasterIdLst>
  <p:sldIdLst>
    <p:sldId id="551" r:id="rId6"/>
    <p:sldId id="552" r:id="rId7"/>
    <p:sldId id="553" r:id="rId8"/>
    <p:sldId id="554" r:id="rId9"/>
    <p:sldId id="555" r:id="rId10"/>
    <p:sldId id="556" r:id="rId11"/>
    <p:sldId id="557" r:id="rId12"/>
    <p:sldId id="558" r:id="rId13"/>
    <p:sldId id="559" r:id="rId14"/>
    <p:sldId id="560" r:id="rId15"/>
    <p:sldId id="561" r:id="rId16"/>
    <p:sldId id="562" r:id="rId17"/>
    <p:sldId id="563" r:id="rId18"/>
    <p:sldId id="564" r:id="rId19"/>
    <p:sldId id="565" r:id="rId20"/>
    <p:sldId id="566" r:id="rId21"/>
    <p:sldId id="567" r:id="rId22"/>
    <p:sldId id="568" r:id="rId23"/>
    <p:sldId id="569" r:id="rId24"/>
    <p:sldId id="570" r:id="rId25"/>
    <p:sldId id="571" r:id="rId26"/>
    <p:sldId id="572" r:id="rId27"/>
    <p:sldId id="573" r:id="rId28"/>
    <p:sldId id="574" r:id="rId29"/>
    <p:sldId id="575" r:id="rId30"/>
    <p:sldId id="576" r:id="rId31"/>
    <p:sldId id="577" r:id="rId32"/>
    <p:sldId id="578" r:id="rId33"/>
    <p:sldId id="579" r:id="rId34"/>
    <p:sldId id="580" r:id="rId35"/>
    <p:sldId id="581" r:id="rId36"/>
    <p:sldId id="582" r:id="rId37"/>
    <p:sldId id="583" r:id="rId38"/>
  </p:sldIdLst>
  <p:sldSz cx="9144000" cy="6858000" type="screen4x3"/>
  <p:notesSz cx="6858000" cy="9144000"/>
  <p:defaultTextStyle>
    <a:defPPr>
      <a:defRPr lang="sr-Latn-C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2">
          <p15:clr>
            <a:srgbClr val="A4A3A4"/>
          </p15:clr>
        </p15:guide>
        <p15:guide id="2" pos="28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E857"/>
    <a:srgbClr val="C3B9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599" autoAdjust="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202"/>
        <p:guide pos="28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fld id="{98947998-C17D-4920-BF41-89444B36B9C9}" type="datetimeFigureOut">
              <a:rPr lang="en-US"/>
              <a:pPr/>
              <a:t>9/30/2020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fld id="{CFC79C72-D88D-4287-BD8C-F6DA9B22A0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150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endParaRPr lang="en-US"/>
          </a:p>
        </p:txBody>
      </p:sp>
      <p:sp>
        <p:nvSpPr>
          <p:cNvPr id="6147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endParaRPr lang="sr-Latn-CS" altLang="en-US"/>
          </a:p>
        </p:txBody>
      </p:sp>
      <p:sp>
        <p:nvSpPr>
          <p:cNvPr id="62468" name="Slide Image Placeholder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6149" name="Notes Placeholder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zh-CN" altLang="en-US" smtClean="0"/>
          </a:p>
        </p:txBody>
      </p:sp>
      <p:sp>
        <p:nvSpPr>
          <p:cNvPr id="6150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endParaRPr lang="en-US"/>
          </a:p>
        </p:txBody>
      </p:sp>
      <p:sp>
        <p:nvSpPr>
          <p:cNvPr id="6151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fld id="{DB0839AD-8CEA-4C73-A899-6894A542B697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1108611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charset="-122"/>
        <a:cs typeface="+mn-cs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charset="-122"/>
        <a:cs typeface="+mn-cs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charset="-122"/>
        <a:cs typeface="+mn-cs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charset="-122"/>
        <a:cs typeface="+mn-cs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charset="-122"/>
        <a:cs typeface="+mn-cs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27CEB688-B866-47CD-B19C-F5309BA97203}" type="slidenum">
              <a:rPr lang="en-US" sz="1200"/>
              <a:pPr algn="r"/>
              <a:t>33</a:t>
            </a:fld>
            <a:endParaRPr lang="en-US" sz="1200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9728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en-US" smtClean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535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80F601-862E-4255-A6AE-CA81A296ED5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27811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915C75-935A-40EE-B440-CD8A2FDEA4E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2487873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C73706-9901-49AD-BBE3-3B059DE6F6A1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1444124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2602B-CCAB-4D51-8E14-07F3313E87A1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197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319BE-80EB-4640-BB15-85977E57CD2F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760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85DF5-0194-4E92-A934-C67999024C8B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358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C0673-C0B8-43C7-8494-879BE1B32724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017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62CA9-BCBC-4FD6-B241-EF97249B0DE3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558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9B6BA-6DFB-4C1A-9D69-F107DEF5812B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12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E7A3B-1B89-4E98-AFB8-039DE17CC01A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589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C9403-7A3B-4A8E-8C28-FDE7737C1FAA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42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0D11EA-671D-44D0-9647-C516F9C48637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3400916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37421-218D-4676-B06B-7D96EDB9E432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681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97C9-4477-4F17-A127-4E33259BBFFB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8146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DC4A8-04DB-4C0C-9626-15ADA4346BF7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458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FFCBF-04B7-4214-B01B-9B7B0D03DE25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4311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4D105-E370-429B-8046-7D6A95C53729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2467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83AEB-81BF-4154-A218-EE4DFC93F076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6641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2C9ED-E2A8-4CD2-AFE2-58F993469D4C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3260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26FBB-14CF-4688-95AE-74E72912C960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0418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2E65E-8FE5-434B-9E0D-56C1D10D037D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068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BADA4-4780-4B93-85B6-AFEF5F454A6C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70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A808B-819D-4B3D-8538-94E2CBCB8C0A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1002582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7CCDD-101B-49CB-8389-C290C186E2CA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0390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F1245-5701-43AE-B448-CBA40C5BE88A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7454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512FF-77AC-4DC5-BBA9-37D677AE1929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4124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94551-1DAB-4945-AA64-495D68302429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117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17F0F-040A-4201-8AFE-EB6D3648FE1B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0886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2B014-9414-4C0B-9DF3-6D826AB62C05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7673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73442-CFF6-49BC-B2B6-8681E78960F5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8951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D26BF-9F9A-470E-97B1-0C9CF5260047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1544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51C06-E6B5-429B-A081-42431615621A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9754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D3724-57EC-4C40-A9F6-5CF0BF375CCC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303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A78A51-4333-4A3A-91D5-CBBFCA3DC392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1776485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35891-0612-4BE6-8A24-5C5DA8DD02CC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6528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CBBEC-16B1-4FD1-AD49-2D239DCEC730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107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4A54A-8C01-4C48-B2FD-8E415CF4074D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3289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5B72F-5D6A-4195-A826-FEAEC55FEEDB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5252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3B882-1FAD-49B8-8CCB-BC2BDD8A8BBD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6210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2B291-D66D-4174-9EDD-B83DB0EBFFA6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8137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1C07E-3B11-4B0A-BE04-7BF043F9DC31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7957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3F2FF-02AD-414E-9B77-946F0FAC125C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4346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88AD2-456D-4129-9EFF-FCD90992377C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623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E801D-7734-4986-981D-F28414611C8C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13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994550-CEE5-463B-96E9-E60640BF95CA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31094846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6363B-0AE9-4D9A-90FE-CA694109B86B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9949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98639A-44F2-4665-B19B-DA08FD25F7ED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8183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D65E4-4EC8-4F0C-8A73-4D918E0D1E13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89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836854-CB3A-4099-B487-2213143A5124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4245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C4CF6-F875-4742-ADB9-6051BECE8D2C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4624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694D1-1164-4016-9ED5-DDC1C647783A}" type="slidenum">
              <a:rPr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42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6464BC-F650-4574-BE2B-BCB3CA7AE30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170945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8F6F53-2B2E-41CE-BBFD-EA646B6A164C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181391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39656B-EF4C-4AD1-9A67-483D8E220C66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2626989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6DCA42-C9B8-4703-9FD5-03F9D10A459E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2803099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grpSp>
        <p:nvGrpSpPr>
          <p:cNvPr id="1027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2" name="Rounded Rectangle 8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 Box 1028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1028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9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32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sr-Latn-CS" altLang="en-US"/>
          </a:p>
        </p:txBody>
      </p:sp>
      <p:sp>
        <p:nvSpPr>
          <p:cNvPr id="1033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000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103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fld id="{097B32D3-E668-4BB3-A85B-F5BE562C2C3C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anose="05020102010507070707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anose="05020102010507070707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anose="05020102010507070707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grpSp>
        <p:nvGrpSpPr>
          <p:cNvPr id="13315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13325" name="Rounded Rectangle 8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2052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en-US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2054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grpSp>
        <p:nvGrpSpPr>
          <p:cNvPr id="13317" name="Rounded Rectangle 10"/>
          <p:cNvGrpSpPr>
            <a:grpSpLocks/>
          </p:cNvGrpSpPr>
          <p:nvPr/>
        </p:nvGrpSpPr>
        <p:grpSpPr bwMode="auto">
          <a:xfrm>
            <a:off x="414338" y="427038"/>
            <a:ext cx="8315325" cy="3121025"/>
            <a:chOff x="0" y="0"/>
            <a:chExt cx="5238" cy="1966"/>
          </a:xfrm>
        </p:grpSpPr>
        <p:pic>
          <p:nvPicPr>
            <p:cNvPr id="13323" name="Rounded Rectangle 10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38" cy="1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2056"/>
            <p:cNvSpPr txBox="1">
              <a:spLocks noChangeArrowheads="1"/>
            </p:cNvSpPr>
            <p:nvPr/>
          </p:nvSpPr>
          <p:spPr bwMode="auto">
            <a:xfrm>
              <a:off x="29" y="31"/>
              <a:ext cx="5180" cy="1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en-US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13318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3319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2060" name="Date Placeholder 18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 noProof="1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2061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000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062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 noProof="1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fld id="{99583B10-D08E-4442-AF9A-64CCEDC7A917}" type="slidenum">
              <a:rPr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anose="05020102010507070707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anose="05020102010507070707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anose="05020102010507070707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grpSp>
        <p:nvGrpSpPr>
          <p:cNvPr id="25603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25613" name="Rounded Rectangle 8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3076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en-US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3078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grpSp>
        <p:nvGrpSpPr>
          <p:cNvPr id="25605" name="Rounded Rectangle 10"/>
          <p:cNvGrpSpPr>
            <a:grpSpLocks/>
          </p:cNvGrpSpPr>
          <p:nvPr/>
        </p:nvGrpSpPr>
        <p:grpSpPr bwMode="auto">
          <a:xfrm>
            <a:off x="414338" y="427038"/>
            <a:ext cx="8315325" cy="4352925"/>
            <a:chOff x="0" y="0"/>
            <a:chExt cx="5238" cy="2742"/>
          </a:xfrm>
        </p:grpSpPr>
        <p:pic>
          <p:nvPicPr>
            <p:cNvPr id="25611" name="Rounded Rectangle 10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38" cy="2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2" name="Text Box 3080"/>
            <p:cNvSpPr txBox="1">
              <a:spLocks noChangeArrowheads="1"/>
            </p:cNvSpPr>
            <p:nvPr/>
          </p:nvSpPr>
          <p:spPr bwMode="auto">
            <a:xfrm>
              <a:off x="20" y="22"/>
              <a:ext cx="5198" cy="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en-US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25606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25607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3084" name="Date Placeholder 3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 noProof="1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08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000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308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 noProof="1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fld id="{BE5B3252-9A4E-4C85-B1B3-FC637791756E}" type="slidenum">
              <a:rPr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anose="05020102010507070707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anose="05020102010507070707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anose="05020102010507070707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grpSp>
        <p:nvGrpSpPr>
          <p:cNvPr id="37891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37898" name="Rounded Rectangle 8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99" name="Text Box 4100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en-US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4102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37893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37894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4105" name="Date Placeholder 1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 noProof="1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410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000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410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 noProof="1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fld id="{CC146999-EE8E-453F-A380-DFA290B0A261}" type="slidenum">
              <a:rPr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anose="05020102010507070707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anose="05020102010507070707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anose="05020102010507070707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grpSp>
        <p:nvGrpSpPr>
          <p:cNvPr id="50179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50187" name="Rounded Rectangle 8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8" name="Text Box 5124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endParaRPr lang="en-US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5126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en-US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50181" name="Round Single Corner Rectangle 10"/>
          <p:cNvSpPr>
            <a:spLocks noChangeArrowheads="1"/>
          </p:cNvSpPr>
          <p:nvPr/>
        </p:nvSpPr>
        <p:spPr bwMode="auto">
          <a:xfrm>
            <a:off x="6400800" y="433388"/>
            <a:ext cx="2324100" cy="4343400"/>
          </a:xfrm>
          <a:custGeom>
            <a:avLst/>
            <a:gdLst>
              <a:gd name="T0" fmla="*/ 0 w 2324100"/>
              <a:gd name="T1" fmla="*/ 0 h 4343400"/>
              <a:gd name="T2" fmla="*/ 2260234 w 2324100"/>
              <a:gd name="T3" fmla="*/ 0 h 4343400"/>
              <a:gd name="T4" fmla="*/ 2324100 w 2324100"/>
              <a:gd name="T5" fmla="*/ 63866 h 4343400"/>
              <a:gd name="T6" fmla="*/ 2324100 w 2324100"/>
              <a:gd name="T7" fmla="*/ 4343400 h 4343400"/>
              <a:gd name="T8" fmla="*/ 0 w 2324100"/>
              <a:gd name="T9" fmla="*/ 4343400 h 4343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4100" h="4343400">
                <a:moveTo>
                  <a:pt x="0" y="0"/>
                </a:moveTo>
                <a:lnTo>
                  <a:pt x="2260234" y="0"/>
                </a:lnTo>
                <a:cubicBezTo>
                  <a:pt x="2295506" y="0"/>
                  <a:pt x="2324100" y="28594"/>
                  <a:pt x="2324100" y="63866"/>
                </a:cubicBezTo>
                <a:lnTo>
                  <a:pt x="2324100" y="4343400"/>
                </a:lnTo>
                <a:lnTo>
                  <a:pt x="0" y="4343400"/>
                </a:lnTo>
                <a:lnTo>
                  <a:pt x="0" y="0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182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50183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5130" name="Date Placeholder 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 noProof="1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513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000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513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000" noProof="1">
                <a:solidFill>
                  <a:srgbClr val="938E99"/>
                </a:solidFill>
                <a:latin typeface="Verdana" panose="020B0604030504040204" pitchFamily="34" charset="0"/>
              </a:defRPr>
            </a:lvl1pPr>
          </a:lstStyle>
          <a:p>
            <a:fld id="{FC5EDC72-BBAB-400E-B66E-6BC3229E3311}" type="slidenum">
              <a:rPr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charset="0"/>
          <a:ea typeface="SimSun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anose="05020102010507070707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anose="05020102010507070707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anose="05020102010507070707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22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 noChangeArrowheads="1"/>
          </p:cNvSpPr>
          <p:nvPr>
            <p:ph type="ctrTitle"/>
          </p:nvPr>
        </p:nvSpPr>
        <p:spPr>
          <a:xfrm>
            <a:off x="1655763" y="1198563"/>
            <a:ext cx="6858000" cy="709612"/>
          </a:xfrm>
        </p:spPr>
        <p:txBody>
          <a:bodyPr lIns="68580" tIns="34290" rIns="68580" bIns="34290"/>
          <a:lstStyle/>
          <a:p>
            <a:pPr defTabSz="457200"/>
            <a:r>
              <a:rPr lang="sr-Cyrl-RS" altLang="en-US" sz="2100" smtClean="0"/>
              <a:t>Факултет медицинских наука</a:t>
            </a:r>
            <a:br>
              <a:rPr lang="sr-Cyrl-RS" altLang="en-US" sz="2100" smtClean="0"/>
            </a:br>
            <a:r>
              <a:rPr lang="sr-Cyrl-RS" altLang="en-US" sz="2100" smtClean="0"/>
              <a:t>Универзитет у Крагујевцу</a:t>
            </a:r>
            <a:endParaRPr lang="sr-Latn-RS" altLang="en-US" sz="2100" smtClean="0"/>
          </a:p>
        </p:txBody>
      </p:sp>
      <p:sp>
        <p:nvSpPr>
          <p:cNvPr id="7170" name="Subtitle 2"/>
          <p:cNvSpPr>
            <a:spLocks noGrp="1"/>
          </p:cNvSpPr>
          <p:nvPr>
            <p:ph type="subTitle" idx="1"/>
          </p:nvPr>
        </p:nvSpPr>
        <p:spPr>
          <a:xfrm>
            <a:off x="1306513" y="2825750"/>
            <a:ext cx="6618287" cy="646113"/>
          </a:xfrm>
          <a:ln>
            <a:miter/>
          </a:ln>
        </p:spPr>
        <p:txBody>
          <a:bodyPr lIns="68580" tIns="34290" rIns="68580" bIns="34290"/>
          <a:lstStyle/>
          <a:p>
            <a:r>
              <a:rPr lang="sr-Cyrl-RS" altLang="en-US" sz="2400" b="1" noProof="1" smtClean="0">
                <a:solidFill>
                  <a:srgbClr val="C6AF6F"/>
                </a:solidFill>
              </a:rPr>
              <a:t>КЛАСА ПРЕМОЛАРА</a:t>
            </a:r>
          </a:p>
          <a:p>
            <a:r>
              <a:rPr lang="sr-Cyrl-RS" altLang="en-US" sz="2400" b="1" noProof="1" smtClean="0">
                <a:solidFill>
                  <a:srgbClr val="C6AF6F"/>
                </a:solidFill>
              </a:rPr>
              <a:t>(ПРЕМОЛАРИ ДОЊЕГ ДЕНТАЛНОГ ЛУКА)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1027113"/>
            <a:ext cx="1428750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 noChangeArrowheads="1"/>
          </p:cNvSpPr>
          <p:nvPr>
            <p:ph type="title"/>
          </p:nvPr>
        </p:nvSpPr>
        <p:spPr>
          <a:xfrm>
            <a:off x="630238" y="779463"/>
            <a:ext cx="7319962" cy="947737"/>
          </a:xfrm>
        </p:spPr>
        <p:txBody>
          <a:bodyPr lIns="68580" tIns="34290" rIns="68580" bIns="34290"/>
          <a:lstStyle/>
          <a:p>
            <a:pPr algn="ctr"/>
            <a:r>
              <a:rPr lang="sr-Cyrl-RS" altLang="en-US" sz="3600" smtClean="0">
                <a:latin typeface="Times New Roman" panose="02020603050405020304" pitchFamily="18" charset="0"/>
                <a:sym typeface="Arial" panose="020B0604020202020204" pitchFamily="34" charset="0"/>
              </a:rPr>
              <a:t>Доњи </a:t>
            </a:r>
            <a:r>
              <a:rPr lang="sr-Cyrl-RS" altLang="en-US" sz="3600" smtClean="0">
                <a:latin typeface="Times New Roman" panose="02020603050405020304" pitchFamily="18" charset="0"/>
              </a:rPr>
              <a:t>први премолар</a:t>
            </a:r>
            <a:r>
              <a:rPr lang="sr-Cyrl-RS" altLang="en-US" smtClean="0">
                <a:latin typeface="Times New Roman" panose="02020603050405020304" pitchFamily="18" charset="0"/>
              </a:rPr>
              <a:t/>
            </a:r>
            <a:br>
              <a:rPr lang="sr-Cyrl-RS" altLang="en-US" smtClean="0">
                <a:latin typeface="Times New Roman" panose="02020603050405020304" pitchFamily="18" charset="0"/>
              </a:rPr>
            </a:br>
            <a:r>
              <a:rPr lang="sr-Cyrl-RS" altLang="en-US" smtClean="0">
                <a:latin typeface="Times New Roman" panose="02020603050405020304" pitchFamily="18" charset="0"/>
              </a:rPr>
              <a:t>- Дистални аспект - 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sp>
        <p:nvSpPr>
          <p:cNvPr id="14338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138" y="2232025"/>
            <a:ext cx="5516562" cy="3163888"/>
          </a:xfrm>
          <a:ln>
            <a:miter/>
          </a:ln>
        </p:spPr>
        <p:txBody>
          <a:bodyPr lIns="68580" tIns="34290" rIns="68580" bIns="34290"/>
          <a:lstStyle/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Дистални аспект идентичан је мезијалном аспекту са неколико изузетака:</a:t>
            </a:r>
          </a:p>
          <a:p>
            <a:pPr marL="342900" indent="-342900" defTabSz="457200">
              <a:buFont typeface="Arial" panose="020B0604020202020204" pitchFamily="34" charset="0"/>
              <a:buNone/>
            </a:pPr>
            <a:endParaRPr lang="sr-Cyrl-R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None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      1) Буколингвална ширина је већа</a:t>
            </a:r>
          </a:p>
          <a:p>
            <a:pPr marL="342900" indent="-342900" defTabSz="457200">
              <a:buFont typeface="Arial" panose="020B0604020202020204" pitchFamily="34" charset="0"/>
              <a:buNone/>
            </a:pPr>
            <a:r>
              <a:rPr lang="en-US" altLang="en-US" sz="1600" smtClean="0">
                <a:latin typeface="Times New Roman" panose="02020603050405020304" pitchFamily="18" charset="0"/>
              </a:rPr>
              <a:t>      2) Контактна зона је пространија, сличног облика и</a:t>
            </a:r>
            <a:br>
              <a:rPr lang="en-US" altLang="en-US" sz="1600" smtClean="0">
                <a:latin typeface="Times New Roman" panose="02020603050405020304" pitchFamily="18" charset="0"/>
              </a:rPr>
            </a:br>
            <a:r>
              <a:rPr lang="en-US" altLang="en-US" sz="1600" smtClean="0">
                <a:latin typeface="Times New Roman" panose="02020603050405020304" pitchFamily="18" charset="0"/>
              </a:rPr>
              <a:t>          локализације</a:t>
            </a:r>
            <a:endParaRPr lang="en-U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None/>
            </a:pPr>
            <a:r>
              <a:rPr lang="en-US" altLang="en-US" sz="1600" smtClean="0">
                <a:latin typeface="Times New Roman" panose="02020603050405020304" pitchFamily="18" charset="0"/>
              </a:rPr>
              <a:t>      3) Дистални маргинални гребен је континуиран и јаче</a:t>
            </a:r>
            <a:br>
              <a:rPr lang="en-US" altLang="en-US" sz="1600" smtClean="0">
                <a:latin typeface="Times New Roman" panose="02020603050405020304" pitchFamily="18" charset="0"/>
              </a:rPr>
            </a:br>
            <a:r>
              <a:rPr lang="en-US" altLang="en-US" sz="1600" smtClean="0">
                <a:latin typeface="Times New Roman" panose="02020603050405020304" pitchFamily="18" charset="0"/>
              </a:rPr>
              <a:t>           развијен, не показује тако приметан нагиб</a:t>
            </a:r>
            <a:endParaRPr lang="en-U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None/>
            </a:pPr>
            <a:r>
              <a:rPr lang="en-US" altLang="en-US" sz="1600" smtClean="0">
                <a:latin typeface="Times New Roman" panose="02020603050405020304" pitchFamily="18" charset="0"/>
              </a:rPr>
              <a:t>      4) Не постоји депресија аналогна мезиолингвалној</a:t>
            </a:r>
            <a:br>
              <a:rPr lang="en-US" altLang="en-US" sz="1600" smtClean="0">
                <a:latin typeface="Times New Roman" panose="02020603050405020304" pitchFamily="18" charset="0"/>
              </a:rPr>
            </a:br>
            <a:r>
              <a:rPr lang="en-US" altLang="en-US" sz="1600" smtClean="0">
                <a:latin typeface="Times New Roman" panose="02020603050405020304" pitchFamily="18" charset="0"/>
              </a:rPr>
              <a:t>          развојној бразди</a:t>
            </a:r>
            <a:endParaRPr lang="en-US" altLang="en-US" sz="1600" noProof="1" smtClean="0">
              <a:latin typeface="Times New Roman" panose="02020603050405020304" pitchFamily="18" charset="0"/>
            </a:endParaRPr>
          </a:p>
        </p:txBody>
      </p:sp>
      <p:pic>
        <p:nvPicPr>
          <p:cNvPr id="72707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80238" y="3636963"/>
            <a:ext cx="1382712" cy="2359025"/>
          </a:xfrm>
        </p:spPr>
      </p:pic>
      <p:pic>
        <p:nvPicPr>
          <p:cNvPr id="72708" name="Picture 18" descr="8,0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913" y="1911350"/>
            <a:ext cx="1847850" cy="16652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 noChangeArrowheads="1"/>
          </p:cNvSpPr>
          <p:nvPr>
            <p:ph type="title"/>
          </p:nvPr>
        </p:nvSpPr>
        <p:spPr>
          <a:xfrm>
            <a:off x="630238" y="474663"/>
            <a:ext cx="7986712" cy="1023937"/>
          </a:xfrm>
        </p:spPr>
        <p:txBody>
          <a:bodyPr lIns="68580" tIns="34290" rIns="68580" bIns="34290"/>
          <a:lstStyle/>
          <a:p>
            <a:pPr algn="ctr"/>
            <a:r>
              <a:rPr lang="sr-Cyrl-RS" altLang="en-US" sz="3600" smtClean="0">
                <a:latin typeface="Times New Roman" panose="02020603050405020304" pitchFamily="18" charset="0"/>
              </a:rPr>
              <a:t>Доњи први премолар</a:t>
            </a:r>
            <a:br>
              <a:rPr lang="sr-Cyrl-RS" altLang="en-US" sz="3600" smtClean="0">
                <a:latin typeface="Times New Roman" panose="02020603050405020304" pitchFamily="18" charset="0"/>
              </a:rPr>
            </a:br>
            <a:r>
              <a:rPr lang="sr-Cyrl-RS" altLang="en-US" sz="2700" smtClean="0">
                <a:latin typeface="Times New Roman" panose="02020603050405020304" pitchFamily="18" charset="0"/>
              </a:rPr>
              <a:t>- Оклузални аспект - </a:t>
            </a:r>
            <a:endParaRPr lang="sr-Latn-RS" altLang="en-US" sz="2700" smtClean="0">
              <a:latin typeface="Times New Roman" panose="02020603050405020304" pitchFamily="18" charset="0"/>
            </a:endParaRPr>
          </a:p>
        </p:txBody>
      </p:sp>
      <p:pic>
        <p:nvPicPr>
          <p:cNvPr id="73730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6038" y="2552700"/>
            <a:ext cx="1235075" cy="12938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4025" y="1782763"/>
            <a:ext cx="4870450" cy="4446587"/>
          </a:xfrm>
          <a:ln>
            <a:miter/>
          </a:ln>
        </p:spPr>
        <p:txBody>
          <a:bodyPr lIns="68580" tIns="34290" rIns="68580" bIns="34290">
            <a:norm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Контура СОП 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слична је ромбоиду чије стране представљају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букални и лингвални профил као и контактне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зоне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Дистални сегмент пространи је од мезијалног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Лингвални нагиб круне условљава већу експонираност букалне површине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u="sng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Букални профил</a:t>
            </a: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је у виду обрнутог слова </a:t>
            </a:r>
            <a:r>
              <a:rPr lang="en-GB" sz="1600" b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br>
              <a:rPr lang="en-GB" sz="1600" b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1600" b="1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Мезиобукооклузална и дистобукооклузална темена означавају најшири мезиодистални промер круне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u="sng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Лингвални профил</a:t>
            </a: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је конвексан</a:t>
            </a:r>
          </a:p>
        </p:txBody>
      </p:sp>
      <p:pic>
        <p:nvPicPr>
          <p:cNvPr id="73732" name="Picture 24" descr="8,0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038" y="3846513"/>
            <a:ext cx="2857500" cy="14128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 noChangeArrowheads="1"/>
          </p:cNvSpPr>
          <p:nvPr>
            <p:ph type="title"/>
          </p:nvPr>
        </p:nvSpPr>
        <p:spPr>
          <a:xfrm>
            <a:off x="630238" y="361950"/>
            <a:ext cx="7886700" cy="1101725"/>
          </a:xfrm>
        </p:spPr>
        <p:txBody>
          <a:bodyPr lIns="68580" tIns="34290" rIns="68580" bIns="34290"/>
          <a:lstStyle/>
          <a:p>
            <a:pPr algn="ctr"/>
            <a:r>
              <a:rPr lang="sr-Cyrl-RS" altLang="en-US" sz="3600" smtClean="0">
                <a:latin typeface="Times New Roman" panose="02020603050405020304" pitchFamily="18" charset="0"/>
              </a:rPr>
              <a:t>Доњи први премолар</a:t>
            </a:r>
            <a:r>
              <a:rPr lang="sr-Cyrl-RS" altLang="en-US" sz="3000" smtClean="0">
                <a:latin typeface="Times New Roman" panose="02020603050405020304" pitchFamily="18" charset="0"/>
              </a:rPr>
              <a:t/>
            </a:r>
            <a:br>
              <a:rPr lang="sr-Cyrl-RS" altLang="en-US" sz="3000" smtClean="0">
                <a:latin typeface="Times New Roman" panose="02020603050405020304" pitchFamily="18" charset="0"/>
              </a:rPr>
            </a:br>
            <a:r>
              <a:rPr lang="sr-Cyrl-RS" altLang="en-US" sz="2700" smtClean="0">
                <a:latin typeface="Times New Roman" panose="02020603050405020304" pitchFamily="18" charset="0"/>
              </a:rPr>
              <a:t>- Оклузални аспект -</a:t>
            </a:r>
            <a:endParaRPr lang="sr-Latn-RS" altLang="en-US" sz="2700" smtClean="0">
              <a:latin typeface="Times New Roman" panose="02020603050405020304" pitchFamily="18" charset="0"/>
            </a:endParaRPr>
          </a:p>
        </p:txBody>
      </p:sp>
      <p:pic>
        <p:nvPicPr>
          <p:cNvPr id="74754" name="Picture 24" descr="8,08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59413" y="3763963"/>
            <a:ext cx="2854325" cy="1411287"/>
          </a:xfrm>
          <a:ln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4755" name="Text Placeholder 3"/>
          <p:cNvSpPr>
            <a:spLocks noGrp="1" noChangeArrowheads="1"/>
          </p:cNvSpPr>
          <p:nvPr>
            <p:ph type="body" sz="half" idx="2"/>
          </p:nvPr>
        </p:nvSpPr>
        <p:spPr>
          <a:xfrm>
            <a:off x="288925" y="1492250"/>
            <a:ext cx="7994650" cy="4899025"/>
          </a:xfrm>
        </p:spPr>
        <p:txBody>
          <a:bodyPr lIns="68580" tIns="34290" rIns="68580" bIns="34290"/>
          <a:lstStyle/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smtClean="0">
                <a:latin typeface="Times New Roman" panose="02020603050405020304" pitchFamily="18" charset="0"/>
              </a:rPr>
              <a:t>Контура УОП 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</a:rPr>
              <a:t>- јасан троугласти облик: базу представљају мезијални и дистални гребен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</a:rPr>
              <a:t>  буквалне квржице, а врх апекс лингвалне квржице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endParaRPr lang="sr-Cyrl-RS" altLang="en-US" sz="1600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smtClean="0">
                <a:latin typeface="Times New Roman" panose="02020603050405020304" pitchFamily="18" charset="0"/>
              </a:rPr>
              <a:t>Букална квржица је доминантно обележје са функционалног 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</a:rPr>
              <a:t>аспекта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endParaRPr lang="sr-Cyrl-RS" altLang="en-US" sz="1600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smtClean="0">
                <a:latin typeface="Times New Roman" panose="02020603050405020304" pitchFamily="18" charset="0"/>
              </a:rPr>
              <a:t>Лингвална квржица је упола мања и нефункционална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  <a:t>Мезијални маргинални гребен је краћи и слабије</a:t>
            </a:r>
            <a:b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  <a:t>развијен од дисталног (од мезиолингвалног </a:t>
            </a:r>
            <a:b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  <a:t>квржичног гребена раздваја га мезиолингв. бразда)</a:t>
            </a:r>
            <a:b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</a:br>
            <a:endParaRPr lang="sr-Cyrl-RS" altLang="en-US" sz="1600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  <a:t>Две депресије налазе се са сваке стране </a:t>
            </a:r>
            <a:b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  <a:t>трансверзалног гребена (мезијална и дистална фоса)</a:t>
            </a:r>
            <a:b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  <a:sym typeface="Arial" panose="020B0604020202020204" pitchFamily="34" charset="0"/>
              </a:rPr>
              <a:t>које</a:t>
            </a:r>
            <a:r>
              <a:rPr lang="sr-Cyrl-RS" altLang="en-US" sz="1600" smtClean="0">
                <a:latin typeface="Times New Roman" panose="02020603050405020304" pitchFamily="18" charset="0"/>
              </a:rPr>
              <a:t> садрже</a:t>
            </a:r>
            <a:r>
              <a:rPr lang="en-US" altLang="en-US" sz="1600" smtClean="0">
                <a:latin typeface="Times New Roman" panose="02020603050405020304" pitchFamily="18" charset="0"/>
              </a:rPr>
              <a:t>:</a:t>
            </a:r>
            <a:br>
              <a:rPr lang="en-US" altLang="en-US" sz="1600" smtClean="0">
                <a:latin typeface="Times New Roman" panose="02020603050405020304" pitchFamily="18" charset="0"/>
              </a:rPr>
            </a:br>
            <a:r>
              <a:rPr lang="en-US" altLang="en-US" sz="1600" smtClean="0">
                <a:latin typeface="Times New Roman" panose="02020603050405020304" pitchFamily="18" charset="0"/>
              </a:rPr>
              <a:t>      </a:t>
            </a:r>
            <a:r>
              <a:rPr lang="sr-Cyrl-RS" altLang="en-US" sz="1600" smtClean="0">
                <a:latin typeface="Times New Roman" panose="02020603050405020304" pitchFamily="18" charset="0"/>
              </a:rPr>
              <a:t>- Јамицу</a:t>
            </a:r>
            <a:r>
              <a:rPr lang="en-US" altLang="en-US" sz="1600" smtClean="0">
                <a:latin typeface="Times New Roman" panose="02020603050405020304" pitchFamily="18" charset="0"/>
              </a:rPr>
              <a:t>(</a:t>
            </a:r>
            <a:r>
              <a:rPr lang="en-US" altLang="en-US" sz="1600" i="1" smtClean="0">
                <a:latin typeface="Times New Roman" panose="02020603050405020304" pitchFamily="18" charset="0"/>
              </a:rPr>
              <a:t>fossula mesialis et distalis) </a:t>
            </a:r>
            <a:r>
              <a:rPr lang="sr-Cyrl-RS" altLang="en-US" sz="1600" i="1" smtClean="0">
                <a:latin typeface="Times New Roman" panose="02020603050405020304" pitchFamily="18" charset="0"/>
              </a:rPr>
              <a:t>- у мезијалној се среће мезиолингвална бразда</a:t>
            </a:r>
            <a:r>
              <a:rPr lang="en-US" altLang="en-US" sz="1600" i="1" smtClean="0">
                <a:latin typeface="Times New Roman" panose="02020603050405020304" pitchFamily="18" charset="0"/>
              </a:rPr>
              <a:t/>
            </a:r>
            <a:br>
              <a:rPr lang="en-US" altLang="en-US" sz="1600" i="1" smtClean="0">
                <a:latin typeface="Times New Roman" panose="02020603050405020304" pitchFamily="18" charset="0"/>
              </a:rPr>
            </a:br>
            <a:r>
              <a:rPr lang="en-US" altLang="en-US" sz="1600" i="1" smtClean="0">
                <a:latin typeface="Times New Roman" panose="02020603050405020304" pitchFamily="18" charset="0"/>
              </a:rPr>
              <a:t>      </a:t>
            </a:r>
            <a:r>
              <a:rPr lang="sr-Cyrl-RS" altLang="en-US" sz="1600" i="1" smtClean="0">
                <a:latin typeface="Times New Roman" panose="02020603050405020304" pitchFamily="18" charset="0"/>
              </a:rPr>
              <a:t>- </a:t>
            </a:r>
            <a:r>
              <a:rPr lang="sr-Cyrl-RS" altLang="en-US" sz="1600" smtClean="0">
                <a:latin typeface="Times New Roman" panose="02020603050405020304" pitchFamily="18" charset="0"/>
              </a:rPr>
              <a:t>Бразду</a:t>
            </a:r>
            <a:r>
              <a:rPr lang="en-US" altLang="en-US" sz="1600" smtClean="0">
                <a:latin typeface="Times New Roman" panose="02020603050405020304" pitchFamily="18" charset="0"/>
              </a:rPr>
              <a:t>(</a:t>
            </a:r>
            <a:r>
              <a:rPr lang="en-US" altLang="en-US" sz="1600" i="1" smtClean="0">
                <a:latin typeface="Times New Roman" panose="02020603050405020304" pitchFamily="18" charset="0"/>
              </a:rPr>
              <a:t>fissura mesialis et distalis) </a:t>
            </a:r>
            <a:r>
              <a:rPr lang="sr-Cyrl-RS" altLang="en-US" sz="1600" i="1" smtClean="0">
                <a:latin typeface="Times New Roman" panose="02020603050405020304" pitchFamily="18" charset="0"/>
              </a:rPr>
              <a:t>- пружа се паралелно маргин. гребену</a:t>
            </a:r>
            <a:r>
              <a:rPr lang="en-US" altLang="en-US" sz="1600" i="1" smtClean="0">
                <a:latin typeface="Times New Roman" panose="02020603050405020304" pitchFamily="18" charset="0"/>
              </a:rPr>
              <a:t/>
            </a:r>
            <a:br>
              <a:rPr lang="en-US" altLang="en-US" sz="1600" i="1" smtClean="0">
                <a:latin typeface="Times New Roman" panose="02020603050405020304" pitchFamily="18" charset="0"/>
              </a:rPr>
            </a:br>
            <a:r>
              <a:rPr lang="en-US" altLang="en-US" sz="1600" i="1" smtClean="0">
                <a:latin typeface="Times New Roman" panose="02020603050405020304" pitchFamily="18" charset="0"/>
              </a:rPr>
              <a:t>      </a:t>
            </a:r>
            <a:r>
              <a:rPr lang="sr-Cyrl-RS" altLang="en-US" sz="1600" i="1" smtClean="0">
                <a:latin typeface="Times New Roman" panose="02020603050405020304" pitchFamily="18" charset="0"/>
              </a:rPr>
              <a:t>- </a:t>
            </a:r>
            <a:r>
              <a:rPr lang="sr-Cyrl-RS" altLang="en-US" sz="1600" smtClean="0">
                <a:latin typeface="Times New Roman" panose="02020603050405020304" pitchFamily="18" charset="0"/>
              </a:rPr>
              <a:t>Допунску депресију у завршетку сваке бразде</a:t>
            </a:r>
            <a:endParaRPr lang="sr-Latn-CS" sz="1600" smtClean="0"/>
          </a:p>
        </p:txBody>
      </p:sp>
      <p:pic>
        <p:nvPicPr>
          <p:cNvPr id="74756" name="Content Placeholder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413" y="2449513"/>
            <a:ext cx="12350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 noChangeArrowheads="1"/>
          </p:cNvSpPr>
          <p:nvPr>
            <p:ph type="title"/>
          </p:nvPr>
        </p:nvSpPr>
        <p:spPr>
          <a:xfrm>
            <a:off x="323850" y="477838"/>
            <a:ext cx="8183563" cy="1050925"/>
          </a:xfrm>
        </p:spPr>
        <p:txBody>
          <a:bodyPr lIns="68580" tIns="34290" rIns="68580" bIns="34290" anchor="t"/>
          <a:lstStyle/>
          <a:p>
            <a:pPr algn="ctr"/>
            <a:r>
              <a:rPr lang="sr-Cyrl-RS" altLang="en-US" smtClean="0">
                <a:latin typeface="Times New Roman" panose="02020603050405020304" pitchFamily="18" charset="0"/>
              </a:rPr>
              <a:t>Доњи први премолар</a:t>
            </a:r>
            <a:br>
              <a:rPr lang="sr-Cyrl-RS" altLang="en-US" smtClean="0">
                <a:latin typeface="Times New Roman" panose="02020603050405020304" pitchFamily="18" charset="0"/>
              </a:rPr>
            </a:br>
            <a:r>
              <a:rPr lang="sr-Cyrl-RS" altLang="en-US" sz="2700" smtClean="0">
                <a:latin typeface="Times New Roman" panose="02020603050405020304" pitchFamily="18" charset="0"/>
              </a:rPr>
              <a:t>- Корен -</a:t>
            </a:r>
            <a:endParaRPr lang="sr-Latn-RS" altLang="en-US" sz="2700" smtClean="0">
              <a:latin typeface="Times New Roman" panose="02020603050405020304" pitchFamily="18" charset="0"/>
            </a:endParaRPr>
          </a:p>
        </p:txBody>
      </p:sp>
      <p:sp>
        <p:nvSpPr>
          <p:cNvPr id="75778" name="Content Placeholder 4"/>
          <p:cNvSpPr>
            <a:spLocks noGrp="1" noChangeArrowheads="1"/>
          </p:cNvSpPr>
          <p:nvPr>
            <p:ph idx="1"/>
          </p:nvPr>
        </p:nvSpPr>
        <p:spPr>
          <a:xfrm>
            <a:off x="466725" y="2276475"/>
            <a:ext cx="8183563" cy="1492250"/>
          </a:xfrm>
        </p:spPr>
        <p:txBody>
          <a:bodyPr lIns="68580" tIns="34290" rIns="68580" bIns="34290"/>
          <a:lstStyle/>
          <a:p>
            <a:r>
              <a:rPr lang="sr-Cyrl-RS" altLang="en-US" sz="1700" smtClean="0">
                <a:latin typeface="Times New Roman" panose="02020603050405020304" pitchFamily="18" charset="0"/>
              </a:rPr>
              <a:t>Обично је присутан један корен благо коничан од цервикалне линије до оштрог апекса</a:t>
            </a:r>
          </a:p>
          <a:p>
            <a:r>
              <a:rPr lang="sr-Cyrl-RS" altLang="en-US" sz="1700" smtClean="0">
                <a:latin typeface="Times New Roman" panose="02020603050405020304" pitchFamily="18" charset="0"/>
              </a:rPr>
              <a:t>Ретко се среће лонгитудинална депресија на проксималним површинама</a:t>
            </a:r>
          </a:p>
          <a:p>
            <a:r>
              <a:rPr lang="sr-Cyrl-RS" altLang="en-US" sz="1700" smtClean="0">
                <a:latin typeface="Times New Roman" panose="02020603050405020304" pitchFamily="18" charset="0"/>
              </a:rPr>
              <a:t>Трансверзални пресек на нивоу цервикса и средине корена је овалне контуре, шири буколингвално него мезодистално</a:t>
            </a:r>
          </a:p>
          <a:p>
            <a:endParaRPr lang="sr-Latn-RS" altLang="en-US" smtClean="0"/>
          </a:p>
        </p:txBody>
      </p:sp>
      <p:pic>
        <p:nvPicPr>
          <p:cNvPr id="75779" name="Picture 6" descr="8,0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4149725"/>
            <a:ext cx="1695450" cy="16271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0" name="Picture 9" descr="8,0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963" y="4106863"/>
            <a:ext cx="1771650" cy="16605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1" name="Picture 15" descr="8,08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4114800"/>
            <a:ext cx="1822450" cy="16271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2" name="Picture 18" descr="8,0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388" y="4073525"/>
            <a:ext cx="1847850" cy="16637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 noChangeArrowheads="1"/>
          </p:cNvSpPr>
          <p:nvPr>
            <p:ph type="title"/>
          </p:nvPr>
        </p:nvSpPr>
        <p:spPr>
          <a:xfrm>
            <a:off x="395288" y="331788"/>
            <a:ext cx="8183562" cy="1050925"/>
          </a:xfrm>
        </p:spPr>
        <p:txBody>
          <a:bodyPr lIns="68580" tIns="34290" rIns="68580" bIns="34290" anchor="t"/>
          <a:lstStyle/>
          <a:p>
            <a:r>
              <a:rPr lang="sr-Cyrl-RS" altLang="en-US" smtClean="0">
                <a:latin typeface="Times New Roman" panose="02020603050405020304" pitchFamily="18" charset="0"/>
              </a:rPr>
              <a:t>Варијације доњег првог премолара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sp>
        <p:nvSpPr>
          <p:cNvPr id="76802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504825" y="1751013"/>
            <a:ext cx="8183563" cy="4457700"/>
          </a:xfrm>
        </p:spPr>
        <p:txBody>
          <a:bodyPr lIns="68580" tIns="34290" rIns="68580" bIns="34290"/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ru-RU" altLang="en-US" sz="2400" smtClean="0">
                <a:latin typeface="Times New Roman" panose="02020603050405020304" pitchFamily="18" charset="0"/>
              </a:rPr>
              <a:t>1. БРОЈ ЛИНГВАЛНИХ КВРЖИЦА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ru-RU" altLang="en-US" sz="2400" smtClean="0">
              <a:latin typeface="Times New Roman" panose="02020603050405020304" pitchFamily="18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ru-RU" sz="2400" smtClean="0">
                <a:latin typeface="Times New Roman" panose="02020603050405020304" pitchFamily="18" charset="0"/>
              </a:rPr>
              <a:t>2. ПОЛОЖАЈ ЛИНГВАЛНЕ КВРЖИЦЕ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ru-RU" altLang="en-US" sz="2400" smtClean="0">
              <a:latin typeface="Times New Roman" panose="02020603050405020304" pitchFamily="18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ru-RU" sz="2400" smtClean="0">
                <a:latin typeface="Times New Roman" panose="02020603050405020304" pitchFamily="18" charset="0"/>
              </a:rPr>
              <a:t>3</a:t>
            </a:r>
            <a:r>
              <a:rPr lang="ru-RU" altLang="en-US" sz="2400" smtClean="0">
                <a:latin typeface="Times New Roman" panose="02020603050405020304" pitchFamily="18" charset="0"/>
              </a:rPr>
              <a:t>. КОНТИНУИТЕТ И ИЗРАЖЕНОСТ</a:t>
            </a:r>
            <a:br>
              <a:rPr lang="ru-RU" altLang="en-US" sz="2400" smtClean="0">
                <a:latin typeface="Times New Roman" panose="02020603050405020304" pitchFamily="18" charset="0"/>
              </a:rPr>
            </a:br>
            <a:r>
              <a:rPr lang="ru-RU" altLang="en-US" sz="2400" smtClean="0">
                <a:latin typeface="Times New Roman" panose="02020603050405020304" pitchFamily="18" charset="0"/>
              </a:rPr>
              <a:t>    ТРАНСВЕРЗАЛНОГ ГРЕБЕНА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ru-RU" altLang="en-US" sz="2400" smtClean="0">
              <a:latin typeface="Times New Roman" panose="02020603050405020304" pitchFamily="18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ru-RU" sz="2400" smtClean="0">
                <a:latin typeface="Times New Roman" panose="02020603050405020304" pitchFamily="18" charset="0"/>
              </a:rPr>
              <a:t>4</a:t>
            </a:r>
            <a:r>
              <a:rPr lang="ru-RU" altLang="en-US" sz="2400" smtClean="0">
                <a:latin typeface="Times New Roman" panose="02020603050405020304" pitchFamily="18" charset="0"/>
              </a:rPr>
              <a:t>. БРОЈ ЛИНГВАЛНИХ БРАЗДА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ru-RU" altLang="en-US" sz="2400" smtClean="0">
              <a:latin typeface="Times New Roman" panose="02020603050405020304" pitchFamily="18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ru-RU" sz="2400" smtClean="0">
                <a:latin typeface="Times New Roman" panose="02020603050405020304" pitchFamily="18" charset="0"/>
              </a:rPr>
              <a:t>5</a:t>
            </a:r>
            <a:r>
              <a:rPr lang="ru-RU" altLang="en-US" sz="2400" smtClean="0">
                <a:latin typeface="Times New Roman" panose="02020603050405020304" pitchFamily="18" charset="0"/>
              </a:rPr>
              <a:t>. ИРЕГУЛАРНОСТ КОРЕНА</a:t>
            </a:r>
            <a:endParaRPr lang="sr-Latn-RS" altLang="en-US" sz="24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527050" y="304800"/>
            <a:ext cx="7716838" cy="1085850"/>
          </a:xfrm>
          <a:ln>
            <a:miter/>
          </a:ln>
        </p:spPr>
        <p:txBody>
          <a:bodyPr lIns="68580" tIns="34290" rIns="68580" bIns="34290"/>
          <a:lstStyle/>
          <a:p>
            <a:r>
              <a:rPr lang="sr-Cyrl-RS" altLang="en-US" sz="3000" noProof="1" smtClean="0">
                <a:latin typeface="Times New Roman" panose="02020603050405020304" pitchFamily="18" charset="0"/>
              </a:rPr>
              <a:t>Број лингвалних квржица:</a:t>
            </a:r>
          </a:p>
        </p:txBody>
      </p:sp>
      <p:pic>
        <p:nvPicPr>
          <p:cNvPr id="77826" name="Picture 6" descr="8,09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21200" y="2781300"/>
            <a:ext cx="3897313" cy="3330575"/>
          </a:xfrm>
          <a:ln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12875"/>
            <a:ext cx="5724525" cy="946150"/>
          </a:xfrm>
          <a:ln>
            <a:miter/>
          </a:ln>
        </p:spPr>
        <p:txBody>
          <a:bodyPr lIns="68580" tIns="34290" rIns="68580" bIns="34290">
            <a:normAutofit/>
          </a:bodyPr>
          <a:lstStyle/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ОДСУТНЕ ЛИНГВАЛНЕ КВРЖИЦЕ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ПРИСУТНА САМО ЈЕДНА ЛИНГВАЛНА КВРЖИЦА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ЛИНГВАЛНЕ КВРЖИЦЕ (моларизација)</a:t>
            </a:r>
          </a:p>
          <a:p>
            <a:pPr marL="457200" indent="-457200"/>
            <a:endParaRPr lang="sr-Cyrl-RS" noProof="1" smtClean="0"/>
          </a:p>
        </p:txBody>
      </p:sp>
      <p:sp>
        <p:nvSpPr>
          <p:cNvPr id="77828" name="Title 1"/>
          <p:cNvSpPr>
            <a:spLocks noGrp="1" noChangeArrowheads="1"/>
          </p:cNvSpPr>
          <p:nvPr/>
        </p:nvSpPr>
        <p:spPr bwMode="auto">
          <a:xfrm>
            <a:off x="611188" y="2565400"/>
            <a:ext cx="4043362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sr-Cyrl-RS" altLang="en-US" sz="3100" b="1">
                <a:solidFill>
                  <a:srgbClr val="C3B911"/>
                </a:solidFill>
                <a:latin typeface="Times New Roman" panose="02020603050405020304" pitchFamily="18" charset="0"/>
              </a:rPr>
              <a:t>Положај лингвалне квржице:</a:t>
            </a:r>
          </a:p>
        </p:txBody>
      </p:sp>
      <p:sp>
        <p:nvSpPr>
          <p:cNvPr id="77829" name="Text Placeholder 3"/>
          <p:cNvSpPr>
            <a:spLocks noGrp="1" noChangeArrowheads="1"/>
          </p:cNvSpPr>
          <p:nvPr/>
        </p:nvSpPr>
        <p:spPr bwMode="auto">
          <a:xfrm>
            <a:off x="684213" y="3716338"/>
            <a:ext cx="3370262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ts val="8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None/>
            </a:pPr>
            <a:r>
              <a:rPr lang="sr-Cyrl-RS" altLang="sr-Latn-RS" sz="1600">
                <a:latin typeface="Times New Roman" panose="02020603050405020304" pitchFamily="18" charset="0"/>
              </a:rPr>
              <a:t>- на трансвезалној симетрали</a:t>
            </a:r>
          </a:p>
          <a:p>
            <a:pPr>
              <a:lnSpc>
                <a:spcPct val="80000"/>
              </a:lnSpc>
              <a:spcBef>
                <a:spcPts val="8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None/>
            </a:pPr>
            <a:r>
              <a:rPr lang="sr-Cyrl-RS" altLang="sr-Latn-RS" sz="1600">
                <a:latin typeface="Times New Roman" panose="02020603050405020304" pitchFamily="18" charset="0"/>
              </a:rPr>
              <a:t>- мезијално од ње</a:t>
            </a:r>
          </a:p>
          <a:p>
            <a:pPr>
              <a:lnSpc>
                <a:spcPct val="80000"/>
              </a:lnSpc>
              <a:spcBef>
                <a:spcPts val="8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None/>
            </a:pPr>
            <a:r>
              <a:rPr lang="sr-Cyrl-RS" altLang="sr-Latn-RS" sz="1600">
                <a:latin typeface="Times New Roman" panose="02020603050405020304" pitchFamily="18" charset="0"/>
              </a:rPr>
              <a:t>- дистално од ње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3"/>
          <p:cNvSpPr>
            <a:spLocks noGrp="1" noChangeArrowheads="1"/>
          </p:cNvSpPr>
          <p:nvPr>
            <p:ph type="title"/>
          </p:nvPr>
        </p:nvSpPr>
        <p:spPr>
          <a:xfrm>
            <a:off x="900113" y="404813"/>
            <a:ext cx="5811837" cy="1085850"/>
          </a:xfrm>
        </p:spPr>
        <p:txBody>
          <a:bodyPr lIns="68580" tIns="34290" rIns="68580" bIns="34290" anchor="t"/>
          <a:lstStyle/>
          <a:p>
            <a:r>
              <a:rPr lang="sr-Cyrl-RS" altLang="en-US" sz="3100" smtClean="0">
                <a:latin typeface="Times New Roman" panose="02020603050405020304" pitchFamily="18" charset="0"/>
              </a:rPr>
              <a:t>Број лингвалних бразда</a:t>
            </a:r>
            <a:endParaRPr lang="sr-Latn-RS" altLang="en-US" sz="3100" smtClean="0">
              <a:latin typeface="Times New Roman" panose="02020603050405020304" pitchFamily="18" charset="0"/>
            </a:endParaRPr>
          </a:p>
        </p:txBody>
      </p:sp>
      <p:pic>
        <p:nvPicPr>
          <p:cNvPr id="78850" name="Content Placeholder 6" descr="8,09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44938" y="1404938"/>
            <a:ext cx="4629150" cy="2727325"/>
          </a:xfrm>
          <a:ln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8851" name="Text Placeholder 5"/>
          <p:cNvSpPr>
            <a:spLocks noGrp="1" noChangeArrowheads="1"/>
          </p:cNvSpPr>
          <p:nvPr>
            <p:ph type="body" sz="half" idx="2"/>
          </p:nvPr>
        </p:nvSpPr>
        <p:spPr>
          <a:xfrm>
            <a:off x="1146175" y="4332288"/>
            <a:ext cx="6548438" cy="1393825"/>
          </a:xfrm>
        </p:spPr>
        <p:txBody>
          <a:bodyPr lIns="68580" tIns="34290" rIns="68580" bIns="34290"/>
          <a:lstStyle/>
          <a:p>
            <a:pPr marL="457200" indent="-457200" defTabSz="457200">
              <a:buFont typeface="SimSun" panose="02010600030101010101" pitchFamily="2" charset="-122"/>
              <a:buAutoNum type="alphaLcParenR"/>
            </a:pPr>
            <a:r>
              <a:rPr lang="ru-RU" altLang="en-US" sz="1600" smtClean="0">
                <a:latin typeface="Times New Roman" panose="02020603050405020304" pitchFamily="18" charset="0"/>
              </a:rPr>
              <a:t>ЈЕДНА – МЕЗИОЛИНГВАЛНА БРАЗДА</a:t>
            </a:r>
          </a:p>
          <a:p>
            <a:pPr marL="457200" indent="-457200" defTabSz="457200">
              <a:buFont typeface="SimSun" panose="02010600030101010101" pitchFamily="2" charset="-122"/>
              <a:buAutoNum type="alphaLcParenR"/>
            </a:pPr>
            <a:r>
              <a:rPr lang="ru-RU" altLang="en-US" sz="1600" smtClean="0">
                <a:latin typeface="Times New Roman" panose="02020603050405020304" pitchFamily="18" charset="0"/>
              </a:rPr>
              <a:t>ДВЕ ЛИНГВАЛНЕ БРАЗДЕ</a:t>
            </a:r>
          </a:p>
          <a:p>
            <a:pPr marL="457200" indent="-457200" defTabSz="457200">
              <a:buFont typeface="SimSun" panose="02010600030101010101" pitchFamily="2" charset="-122"/>
              <a:buAutoNum type="alphaLcParenR"/>
            </a:pPr>
            <a:r>
              <a:rPr lang="ru-RU" altLang="en-US" sz="1600" smtClean="0">
                <a:latin typeface="Times New Roman" panose="02020603050405020304" pitchFamily="18" charset="0"/>
              </a:rPr>
              <a:t>МЕЗИОЛИНГВАЛНА БРАЗДА СЛИЧНА ПУКОТИНИ</a:t>
            </a:r>
          </a:p>
          <a:p>
            <a:pPr marL="457200" indent="-457200" defTabSz="457200">
              <a:buFont typeface="SimSun" panose="02010600030101010101" pitchFamily="2" charset="-122"/>
              <a:buAutoNum type="alphaLcParenR"/>
            </a:pPr>
            <a:r>
              <a:rPr lang="ru-RU" altLang="en-US" sz="1600" smtClean="0">
                <a:latin typeface="Times New Roman" panose="02020603050405020304" pitchFamily="18" charset="0"/>
              </a:rPr>
              <a:t>СЛАБО ИЗРАЖЕН “УСЕК”  У ПРЕДЕЛУ МЕЗИОЛИНГВАЛНЕ БРАЗДЕ</a:t>
            </a:r>
            <a:r>
              <a:rPr lang="ru-RU" altLang="en-US" sz="1800" smtClean="0">
                <a:latin typeface="Times New Roman" panose="02020603050405020304" pitchFamily="18" charset="0"/>
              </a:rPr>
              <a:t> </a:t>
            </a:r>
            <a:endParaRPr lang="sr-Latn-RS" altLang="en-US" sz="18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 noChangeArrowheads="1"/>
          </p:cNvSpPr>
          <p:nvPr>
            <p:ph type="title"/>
          </p:nvPr>
        </p:nvSpPr>
        <p:spPr>
          <a:xfrm>
            <a:off x="868363" y="436563"/>
            <a:ext cx="7553325" cy="1085850"/>
          </a:xfrm>
        </p:spPr>
        <p:txBody>
          <a:bodyPr lIns="68580" tIns="34290" rIns="68580" bIns="34290"/>
          <a:lstStyle/>
          <a:p>
            <a:r>
              <a:rPr lang="sr-Cyrl-RS" altLang="en-US" sz="3100" smtClean="0">
                <a:latin typeface="Times New Roman" panose="02020603050405020304" pitchFamily="18" charset="0"/>
              </a:rPr>
              <a:t>Континуитет и израженост трансверзалног гребена:</a:t>
            </a:r>
            <a:endParaRPr lang="sr-Latn-RS" altLang="en-US" sz="3100" smtClean="0">
              <a:latin typeface="Times New Roman" panose="02020603050405020304" pitchFamily="18" charset="0"/>
            </a:endParaRPr>
          </a:p>
        </p:txBody>
      </p:sp>
      <p:pic>
        <p:nvPicPr>
          <p:cNvPr id="79874" name="Picture 7" descr="8,09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0200" y="3644900"/>
            <a:ext cx="4629150" cy="1577975"/>
          </a:xfrm>
          <a:ln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775" y="1839913"/>
            <a:ext cx="7513638" cy="3535362"/>
          </a:xfrm>
          <a:ln>
            <a:miter/>
          </a:ln>
        </p:spPr>
        <p:txBody>
          <a:bodyPr lIns="68580" tIns="34290" rIns="68580" bIns="34290">
            <a:noAutofit/>
          </a:bodyPr>
          <a:lstStyle/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en-GB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КОНТИНУИРАН ГРЕБЕН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ПОДЕЉЕН НА ДВЕ ПОЛОВИНЕ ПОМОЋУ ЦЕНТРАЛНЕ  БРАЗДЕ</a:t>
            </a:r>
          </a:p>
          <a:p>
            <a:pPr marL="457200" indent="-457200">
              <a:buFont typeface="Arial" panose="020B0604020202020204" pitchFamily="34" charset="0"/>
              <a:buAutoNum type="alphaLcParenR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ПЛИТКА ЦЕНТРАЛНА БРАЗДА ПРЕЛАЗИ ПРЕКО ТРАНСВЕРЗАЛНОГ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ГРЕБЕНА</a:t>
            </a:r>
          </a:p>
          <a:p>
            <a:pPr marL="457200" indent="-457200"/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ЛИНГВАЛНИ ТУБЕРКУЛУМ (стрелица</a:t>
            </a:r>
            <a:r>
              <a:rPr lang="sr-Cyrl-RS" sz="1600" noProof="1" smtClean="0"/>
              <a:t>)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 noChangeArrowheads="1"/>
          </p:cNvSpPr>
          <p:nvPr>
            <p:ph type="title"/>
          </p:nvPr>
        </p:nvSpPr>
        <p:spPr>
          <a:xfrm>
            <a:off x="1547813" y="549275"/>
            <a:ext cx="5154612" cy="1085850"/>
          </a:xfrm>
        </p:spPr>
        <p:txBody>
          <a:bodyPr lIns="68580" tIns="34290" rIns="68580" bIns="34290" anchor="t"/>
          <a:lstStyle/>
          <a:p>
            <a:r>
              <a:rPr lang="sr-Cyrl-RS" altLang="en-US" sz="3100" smtClean="0">
                <a:latin typeface="Times New Roman" panose="02020603050405020304" pitchFamily="18" charset="0"/>
              </a:rPr>
              <a:t>Ирегуларност корена</a:t>
            </a:r>
            <a:endParaRPr lang="sr-Latn-RS" altLang="en-US" sz="3100" smtClean="0">
              <a:latin typeface="Times New Roman" panose="02020603050405020304" pitchFamily="18" charset="0"/>
            </a:endParaRPr>
          </a:p>
        </p:txBody>
      </p:sp>
      <p:pic>
        <p:nvPicPr>
          <p:cNvPr id="80898" name="Picture 6" descr="8,09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95725" y="1943100"/>
            <a:ext cx="3282950" cy="3429000"/>
          </a:xfrm>
          <a:ln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2531" name="Text Placeholder 3"/>
          <p:cNvSpPr>
            <a:spLocks noGrp="1"/>
          </p:cNvSpPr>
          <p:nvPr>
            <p:ph type="body" sz="half" idx="2"/>
          </p:nvPr>
        </p:nvSpPr>
        <p:spPr>
          <a:xfrm>
            <a:off x="398463" y="3203575"/>
            <a:ext cx="3552825" cy="2171700"/>
          </a:xfrm>
          <a:ln>
            <a:miter/>
          </a:ln>
        </p:spPr>
        <p:txBody>
          <a:bodyPr lIns="68580" tIns="34290" rIns="68580" bIns="34290"/>
          <a:lstStyle/>
          <a:p>
            <a:pPr marL="342900" indent="-342900" defTabSz="457200">
              <a:buFont typeface="SimSun" panose="02010600030101010101" pitchFamily="2" charset="-122"/>
              <a:buAutoNum type="alphaLcParenR"/>
            </a:pPr>
            <a:r>
              <a:rPr lang="sr-Cyrl-RS" altLang="en-US" sz="1800" noProof="1" smtClean="0">
                <a:latin typeface="Times New Roman" panose="02020603050405020304" pitchFamily="18" charset="0"/>
              </a:rPr>
              <a:t>ДВЕ КОРЕНСКЕ ГРАНЕ </a:t>
            </a:r>
            <a:r>
              <a:rPr lang="sr-Cyrl-RS" altLang="ru-RU" sz="1800" noProof="1" smtClean="0">
                <a:latin typeface="Times New Roman" panose="02020603050405020304" pitchFamily="18" charset="0"/>
              </a:rPr>
              <a:t>(БУКАЛНА И ЛИНГВАЛНА)</a:t>
            </a:r>
          </a:p>
          <a:p>
            <a:pPr marL="342900" indent="-342900" defTabSz="457200">
              <a:buFont typeface="SimSun" panose="02010600030101010101" pitchFamily="2" charset="-122"/>
              <a:buNone/>
            </a:pPr>
            <a:endParaRPr lang="sr-Cyrl-RS" altLang="ru-RU" sz="18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SimSun" panose="02010600030101010101" pitchFamily="2" charset="-122"/>
              <a:buNone/>
            </a:pPr>
            <a:r>
              <a:rPr lang="ru-RU" altLang="en-US" sz="1800" smtClean="0">
                <a:latin typeface="Times New Roman" panose="02020603050405020304" pitchFamily="18" charset="0"/>
              </a:rPr>
              <a:t>    ДУБОКА БРАЗДА НА</a:t>
            </a:r>
            <a:br>
              <a:rPr lang="ru-RU" altLang="en-US" sz="1800" smtClean="0">
                <a:latin typeface="Times New Roman" panose="02020603050405020304" pitchFamily="18" charset="0"/>
              </a:rPr>
            </a:br>
            <a:r>
              <a:rPr lang="ru-RU" altLang="en-US" sz="1800" smtClean="0">
                <a:latin typeface="Times New Roman" panose="02020603050405020304" pitchFamily="18" charset="0"/>
              </a:rPr>
              <a:t>    ДИСТАЛНОЈ ПОВРШИНИ</a:t>
            </a:r>
            <a:br>
              <a:rPr lang="ru-RU" altLang="en-US" sz="1800" smtClean="0">
                <a:latin typeface="Times New Roman" panose="02020603050405020304" pitchFamily="18" charset="0"/>
              </a:rPr>
            </a:br>
            <a:r>
              <a:rPr lang="ru-RU" altLang="en-US" sz="1800" smtClean="0">
                <a:latin typeface="Times New Roman" panose="02020603050405020304" pitchFamily="18" charset="0"/>
              </a:rPr>
              <a:t>    КОРЕНА</a:t>
            </a:r>
            <a:r>
              <a:rPr lang="ru-RU" altLang="en-US" sz="1600" noProof="1" smtClean="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4"/>
          <p:cNvSpPr>
            <a:spLocks noGrp="1" noChangeArrowheads="1"/>
          </p:cNvSpPr>
          <p:nvPr>
            <p:ph type="title"/>
          </p:nvPr>
        </p:nvSpPr>
        <p:spPr>
          <a:xfrm>
            <a:off x="612775" y="261938"/>
            <a:ext cx="7932738" cy="1049337"/>
          </a:xfrm>
        </p:spPr>
        <p:txBody>
          <a:bodyPr lIns="68580" tIns="34290" rIns="68580" bIns="34290" anchor="t"/>
          <a:lstStyle/>
          <a:p>
            <a:pPr algn="ctr"/>
            <a:r>
              <a:rPr lang="sr-Cyrl-RS" altLang="en-US" dirty="0" smtClean="0">
                <a:latin typeface="Times New Roman" panose="02020603050405020304" pitchFamily="18" charset="0"/>
              </a:rPr>
              <a:t>Доњи други премолар</a:t>
            </a:r>
            <a:r>
              <a:rPr lang="en-US" altLang="en-US" dirty="0" smtClean="0">
                <a:latin typeface="Times New Roman" panose="02020603050405020304" pitchFamily="18" charset="0"/>
              </a:rPr>
              <a:t/>
            </a:r>
            <a:br>
              <a:rPr lang="en-US" altLang="en-US" dirty="0" smtClean="0">
                <a:latin typeface="Times New Roman" panose="02020603050405020304" pitchFamily="18" charset="0"/>
              </a:rPr>
            </a:br>
            <a:r>
              <a:rPr lang="en-US" altLang="en-US" dirty="0" smtClean="0">
                <a:latin typeface="Times New Roman" panose="02020603050405020304" pitchFamily="18" charset="0"/>
              </a:rPr>
              <a:t>(dens </a:t>
            </a:r>
            <a:r>
              <a:rPr lang="en-US" altLang="en-US" dirty="0" err="1" smtClean="0">
                <a:latin typeface="Times New Roman" panose="02020603050405020304" pitchFamily="18" charset="0"/>
              </a:rPr>
              <a:t>premolaris</a:t>
            </a:r>
            <a:r>
              <a:rPr lang="en-US" altLang="en-US" dirty="0" smtClean="0">
                <a:latin typeface="Times New Roman" panose="02020603050405020304" pitchFamily="18" charset="0"/>
              </a:rPr>
              <a:t> </a:t>
            </a:r>
            <a:r>
              <a:rPr lang="en-US" altLang="en-US" dirty="0" err="1" smtClean="0">
                <a:latin typeface="Times New Roman" panose="02020603050405020304" pitchFamily="18" charset="0"/>
              </a:rPr>
              <a:t>secundus</a:t>
            </a:r>
            <a:r>
              <a:rPr lang="en-US" altLang="en-US" dirty="0" smtClean="0">
                <a:latin typeface="Times New Roman" panose="02020603050405020304" pitchFamily="18" charset="0"/>
              </a:rPr>
              <a:t> inferior)</a:t>
            </a:r>
            <a:endParaRPr lang="sr-Latn-RS" altLang="en-US" dirty="0" smtClean="0">
              <a:latin typeface="Times New Roman" panose="02020603050405020304" pitchFamily="18" charset="0"/>
            </a:endParaRPr>
          </a:p>
        </p:txBody>
      </p:sp>
      <p:sp>
        <p:nvSpPr>
          <p:cNvPr id="23554" name="Content Placeholder 5"/>
          <p:cNvSpPr>
            <a:spLocks noGrp="1"/>
          </p:cNvSpPr>
          <p:nvPr>
            <p:ph idx="1"/>
          </p:nvPr>
        </p:nvSpPr>
        <p:spPr>
          <a:xfrm>
            <a:off x="180975" y="1628775"/>
            <a:ext cx="8640763" cy="4537075"/>
          </a:xfrm>
          <a:ln>
            <a:miter/>
          </a:ln>
        </p:spPr>
        <p:txBody>
          <a:bodyPr lIns="68580" tIns="34290" rIns="68580" bIns="34290"/>
          <a:lstStyle/>
          <a:p>
            <a:pPr>
              <a:lnSpc>
                <a:spcPct val="90000"/>
              </a:lnSpc>
            </a:pPr>
            <a:r>
              <a:rPr lang="sr-Cyrl-RS" altLang="en-US" sz="1600" b="1" noProof="1" smtClean="0">
                <a:latin typeface="Times New Roman" panose="02020603050405020304" pitchFamily="18" charset="0"/>
              </a:rPr>
              <a:t>Опште карактеристике</a:t>
            </a:r>
            <a:r>
              <a:rPr lang="sr-Cyrl-RS" altLang="en-US" sz="1600" noProof="1" smtClean="0">
                <a:latin typeface="Times New Roman" panose="02020603050405020304" pitchFamily="18" charset="0"/>
              </a:rPr>
              <a:t>:</a:t>
            </a: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     </a:t>
            </a:r>
            <a:r>
              <a:rPr lang="sr-Cyrl-RS" altLang="en-US" sz="1600" u="sng" noProof="1" smtClean="0">
                <a:latin typeface="Times New Roman" panose="02020603050405020304" pitchFamily="18" charset="0"/>
              </a:rPr>
              <a:t>Положај у луку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br>
              <a:rPr lang="en-US" altLang="en-US" sz="1600" dirty="0" smtClean="0">
                <a:latin typeface="Times New Roman" panose="02020603050405020304" pitchFamily="18" charset="0"/>
              </a:rPr>
            </a:br>
            <a:r>
              <a:rPr lang="en-US" altLang="en-US" sz="1600" dirty="0" smtClean="0">
                <a:latin typeface="Times New Roman" panose="02020603050405020304" pitchFamily="18" charset="0"/>
              </a:rPr>
              <a:t>        –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пети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зуб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од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медијалне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линије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/>
            </a:r>
            <a:br>
              <a:rPr lang="en-US" altLang="en-US" sz="1600" dirty="0" smtClean="0">
                <a:latin typeface="Times New Roman" panose="02020603050405020304" pitchFamily="18" charset="0"/>
              </a:rPr>
            </a:br>
            <a:r>
              <a:rPr lang="en-US" altLang="en-US" sz="1600" dirty="0" smtClean="0">
                <a:latin typeface="Times New Roman" panose="02020603050405020304" pitchFamily="18" charset="0"/>
              </a:rPr>
              <a:t>        -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мезијално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контактира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са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доњим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1.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премоларом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, </a:t>
            </a:r>
            <a:br>
              <a:rPr lang="en-US" altLang="en-US" sz="1600" dirty="0" smtClean="0">
                <a:latin typeface="Times New Roman" panose="02020603050405020304" pitchFamily="18" charset="0"/>
              </a:rPr>
            </a:br>
            <a:r>
              <a:rPr lang="en-US" altLang="en-US" sz="1600" dirty="0" smtClean="0">
                <a:latin typeface="Times New Roman" panose="02020603050405020304" pitchFamily="18" charset="0"/>
              </a:rPr>
              <a:t>          а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дистално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са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доњим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1.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сталним</a:t>
            </a:r>
            <a:r>
              <a:rPr lang="en-US" altLang="en-US" sz="16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моларом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/>
            </a:r>
            <a:br>
              <a:rPr lang="en-US" altLang="en-US" sz="1600" dirty="0" smtClean="0">
                <a:latin typeface="Times New Roman" panose="02020603050405020304" pitchFamily="18" charset="0"/>
              </a:rPr>
            </a:br>
            <a:endParaRPr lang="en-US" altLang="en-US" sz="1600" noProof="1" smtClean="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en-US" sz="1600" noProof="1" smtClean="0">
                <a:latin typeface="Times New Roman" panose="02020603050405020304" pitchFamily="18" charset="0"/>
              </a:rPr>
              <a:t>     </a:t>
            </a:r>
            <a:r>
              <a:rPr lang="sr-Cyrl-RS" altLang="en-US" sz="1600" u="sng" noProof="1" smtClean="0">
                <a:latin typeface="Times New Roman" panose="02020603050405020304" pitchFamily="18" charset="0"/>
              </a:rPr>
              <a:t>Номенклатура</a:t>
            </a:r>
            <a:r>
              <a:rPr lang="sr-Cyrl-RS" altLang="en-US" sz="1600" noProof="1" smtClean="0">
                <a:latin typeface="Times New Roman" panose="02020603050405020304" pitchFamily="18" charset="0"/>
              </a:rPr>
              <a:t>:</a:t>
            </a: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        * Доњи десни други премолар: 45</a:t>
            </a:r>
          </a:p>
          <a:p>
            <a:pPr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        * Доњи леви други премолар : 35</a:t>
            </a:r>
          </a:p>
          <a:p>
            <a:pPr>
              <a:lnSpc>
                <a:spcPct val="90000"/>
              </a:lnSpc>
            </a:pPr>
            <a:r>
              <a:rPr lang="sr-Cyrl-RS" altLang="en-US" sz="1600" b="1" noProof="1" smtClean="0">
                <a:latin typeface="Times New Roman" panose="02020603050405020304" pitchFamily="18" charset="0"/>
              </a:rPr>
              <a:t>Правилан знак угла и лука, дистални нагиб корена, лингвални нагиб круне!</a:t>
            </a:r>
            <a:r>
              <a:rPr lang="sr-Cyrl-RS" altLang="en-US" sz="1600" noProof="1" smtClean="0">
                <a:latin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sr-Cyrl-RS" altLang="en-US" sz="1600" b="1" noProof="1" smtClean="0">
                <a:latin typeface="Times New Roman" panose="02020603050405020304" pitchFamily="18" charset="0"/>
              </a:rPr>
              <a:t>Образује оклузалну јединицу</a:t>
            </a:r>
            <a:r>
              <a:rPr lang="sr-Cyrl-RS" altLang="en-US" sz="1600" noProof="1" smtClean="0">
                <a:latin typeface="Times New Roman" panose="02020603050405020304" pitchFamily="18" charset="0"/>
              </a:rPr>
              <a:t> са горњим 1. и 2. премоларом</a:t>
            </a:r>
            <a:br>
              <a:rPr lang="sr-Cyrl-RS" altLang="en-US" sz="1600" noProof="1" smtClean="0">
                <a:latin typeface="Times New Roman" panose="02020603050405020304" pitchFamily="18" charset="0"/>
              </a:rPr>
            </a:br>
            <a:endParaRPr lang="sr-Cyrl-RS" altLang="en-US" sz="1600" noProof="1" smtClean="0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Већа круна и дужи корен од 1. доњег премолара, коме је сличан само са букалног аспекта</a:t>
            </a:r>
          </a:p>
          <a:p>
            <a:pPr>
              <a:lnSpc>
                <a:spcPct val="90000"/>
              </a:lnSpc>
            </a:pPr>
            <a:r>
              <a:rPr lang="sr-Cyrl-RS" altLang="en-US" sz="1600" b="1" noProof="1" smtClean="0">
                <a:latin typeface="Times New Roman" panose="02020603050405020304" pitchFamily="18" charset="0"/>
              </a:rPr>
              <a:t>Најчешћи је облик са три квржице: мезиолингвална, дистолингвална и букална квржица</a:t>
            </a:r>
          </a:p>
          <a:p>
            <a:pPr>
              <a:lnSpc>
                <a:spcPct val="90000"/>
              </a:lnSpc>
            </a:pPr>
            <a:r>
              <a:rPr lang="sr-Cyrl-RS" sz="1600" noProof="1" smtClean="0">
                <a:latin typeface="Times New Roman" panose="02020603050405020304" pitchFamily="18" charset="0"/>
              </a:rPr>
              <a:t>Улога у млевењу хране, слично моларима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208"/>
          <a:stretch/>
        </p:blipFill>
        <p:spPr>
          <a:xfrm>
            <a:off x="5436060" y="1412860"/>
            <a:ext cx="3438859" cy="2362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 noChangeArrowheads="1"/>
          </p:cNvSpPr>
          <p:nvPr>
            <p:ph type="title"/>
          </p:nvPr>
        </p:nvSpPr>
        <p:spPr>
          <a:xfrm>
            <a:off x="684213" y="765175"/>
            <a:ext cx="6094412" cy="652463"/>
          </a:xfrm>
        </p:spPr>
        <p:txBody>
          <a:bodyPr lIns="68580" tIns="34290" rIns="68580" bIns="34290" anchor="ctr"/>
          <a:lstStyle/>
          <a:p>
            <a:r>
              <a:rPr lang="sr-Cyrl-RS" altLang="en-US" smtClean="0">
                <a:latin typeface="Times New Roman" panose="02020603050405020304" pitchFamily="18" charset="0"/>
              </a:rPr>
              <a:t>Атрибути класе премолара: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pic>
        <p:nvPicPr>
          <p:cNvPr id="64514" name="Content Placeholder 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9975" y="2744788"/>
            <a:ext cx="3897313" cy="1825625"/>
          </a:xfrm>
          <a:ln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487363" y="1644650"/>
            <a:ext cx="4229100" cy="4768850"/>
          </a:xfrm>
          <a:ln>
            <a:miter/>
          </a:ln>
        </p:spPr>
        <p:txBody>
          <a:bodyPr lIns="68580" tIns="34290" rIns="68580" bIns="3429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Интермедијални – прелазни зуби</a:t>
            </a:r>
          </a:p>
          <a:p>
            <a:pPr marL="285750" indent="-285750">
              <a:buFont typeface="Arial" panose="020B0604020202020204" pitchFamily="34" charset="0"/>
              <a:buNone/>
            </a:pP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и 12. години замењује млечни молар</a:t>
            </a:r>
          </a:p>
          <a:p>
            <a:pPr marL="285750" indent="-285750">
              <a:buFont typeface="Arial" panose="020B0604020202020204" pitchFamily="34" charset="0"/>
              <a:buNone/>
            </a:pP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Бочна (постериорна) група - са моларима</a:t>
            </a:r>
          </a:p>
          <a:p>
            <a:pPr marL="285750" indent="-285750">
              <a:buFont typeface="Arial" panose="020B0604020202020204" pitchFamily="34" charset="0"/>
              <a:buNone/>
            </a:pP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Појава ОКЛУЗАЛНЕ површине са квржично-гребенским и фисурним комплексом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БИКУСПИДИ</a:t>
            </a: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sz="1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МОЛАРИЗАЦИЈА</a:t>
            </a: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појава трећа квржице</a:t>
            </a:r>
          </a:p>
          <a:p>
            <a:pPr marL="285750" indent="-285750">
              <a:buFont typeface="Arial" panose="020B0604020202020204" pitchFamily="34" charset="0"/>
              <a:buNone/>
            </a:pP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Кидање, продирање кроз залогај и млевење хране</a:t>
            </a:r>
          </a:p>
          <a:p>
            <a:pPr marL="285750" indent="-285750"/>
            <a:endParaRPr lang="sr-Cyrl-RS" noProof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 noChangeArrowheads="1"/>
          </p:cNvSpPr>
          <p:nvPr>
            <p:ph type="title"/>
          </p:nvPr>
        </p:nvSpPr>
        <p:spPr>
          <a:xfrm>
            <a:off x="323850" y="692150"/>
            <a:ext cx="8183563" cy="1050925"/>
          </a:xfrm>
        </p:spPr>
        <p:txBody>
          <a:bodyPr lIns="68580" tIns="34290" rIns="68580" bIns="34290" anchor="t"/>
          <a:lstStyle/>
          <a:p>
            <a:pPr algn="ctr"/>
            <a:r>
              <a:rPr lang="sr-Cyrl-RS" altLang="en-US" smtClean="0">
                <a:latin typeface="Times New Roman" panose="02020603050405020304" pitchFamily="18" charset="0"/>
              </a:rPr>
              <a:t>Доњи други премолар</a:t>
            </a:r>
            <a:r>
              <a:rPr lang="en-US" altLang="en-US" smtClean="0">
                <a:latin typeface="Times New Roman" panose="02020603050405020304" pitchFamily="18" charset="0"/>
              </a:rPr>
              <a:t/>
            </a:r>
            <a:br>
              <a:rPr lang="en-US" altLang="en-US" smtClean="0">
                <a:latin typeface="Times New Roman" panose="02020603050405020304" pitchFamily="18" charset="0"/>
              </a:rPr>
            </a:br>
            <a:r>
              <a:rPr lang="en-US" altLang="en-US" smtClean="0">
                <a:latin typeface="Times New Roman" panose="02020603050405020304" pitchFamily="18" charset="0"/>
              </a:rPr>
              <a:t>(dens praemolaris secundus inferior)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811213" y="2597150"/>
          <a:ext cx="4876800" cy="1208088"/>
        </p:xfrm>
        <a:graphic>
          <a:graphicData uri="http://schemas.openxmlformats.org/drawingml/2006/table">
            <a:tbl>
              <a:tblPr/>
              <a:tblGrid>
                <a:gridCol w="2979737"/>
                <a:gridCol w="1897063"/>
              </a:tblGrid>
              <a:tr h="3206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Почетак калцификације</a:t>
                      </a:r>
                    </a:p>
                  </a:txBody>
                  <a:tcPr marL="68580" marR="68580" marT="34281" marB="3428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2-2,5 године</a:t>
                      </a:r>
                    </a:p>
                  </a:txBody>
                  <a:tcPr marL="68580" marR="68580" marT="34281" marB="3428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1150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Комплетно формирана круна</a:t>
                      </a:r>
                    </a:p>
                  </a:txBody>
                  <a:tcPr marL="68580" marR="68580" marT="34281" marB="3428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6-7годие</a:t>
                      </a:r>
                    </a:p>
                  </a:txBody>
                  <a:tcPr marL="68580" marR="68580" marT="34281" marB="3428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Ерупција</a:t>
                      </a:r>
                    </a:p>
                  </a:txBody>
                  <a:tcPr marL="68580" marR="68580" marT="34281" marB="3428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10-12 године</a:t>
                      </a:r>
                    </a:p>
                  </a:txBody>
                  <a:tcPr marL="68580" marR="68580" marT="34281" marB="3428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2825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Завршен раст корена</a:t>
                      </a:r>
                    </a:p>
                  </a:txBody>
                  <a:tcPr marL="68580" marR="68580" marT="34281" marB="3428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12-14 године</a:t>
                      </a:r>
                    </a:p>
                  </a:txBody>
                  <a:tcPr marL="68580" marR="68580" marT="34281" marB="3428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85838" y="4594225"/>
          <a:ext cx="3933825" cy="1412875"/>
        </p:xfrm>
        <a:graphic>
          <a:graphicData uri="http://schemas.openxmlformats.org/drawingml/2006/table">
            <a:tbl>
              <a:tblPr/>
              <a:tblGrid>
                <a:gridCol w="2981325"/>
                <a:gridCol w="952500"/>
              </a:tblGrid>
              <a:tr h="2825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Мeзиодистална ширина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7,0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25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Буколингвална ширина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8,0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2825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Висина круне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8,0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2825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Дужина корена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14,5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2825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Укупна дужина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22,5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</a:tbl>
          </a:graphicData>
        </a:graphic>
      </p:graphicFrame>
      <p:sp>
        <p:nvSpPr>
          <p:cNvPr id="82983" name="TextBox 6"/>
          <p:cNvSpPr txBox="1">
            <a:spLocks noChangeArrowheads="1"/>
          </p:cNvSpPr>
          <p:nvPr/>
        </p:nvSpPr>
        <p:spPr bwMode="auto">
          <a:xfrm>
            <a:off x="811213" y="2176463"/>
            <a:ext cx="48768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sr-Cyrl-RS" altLang="en-US" sz="1500" b="1">
                <a:latin typeface="Times New Roman" panose="02020603050405020304" pitchFamily="18" charset="0"/>
              </a:rPr>
              <a:t>Ток развоја доњег другог премолара:</a:t>
            </a:r>
            <a:endParaRPr lang="sr-Latn-RS" altLang="en-US" sz="1500" b="1">
              <a:latin typeface="Times New Roman" panose="02020603050405020304" pitchFamily="18" charset="0"/>
            </a:endParaRPr>
          </a:p>
        </p:txBody>
      </p:sp>
      <p:sp>
        <p:nvSpPr>
          <p:cNvPr id="24616" name="TextBox 7"/>
          <p:cNvSpPr txBox="1"/>
          <p:nvPr/>
        </p:nvSpPr>
        <p:spPr>
          <a:xfrm>
            <a:off x="844550" y="4244975"/>
            <a:ext cx="5426075" cy="304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en-US" sz="1300" b="1" noProof="1">
                <a:latin typeface="Times New Roman" panose="02020603050405020304" pitchFamily="18" charset="0"/>
              </a:rPr>
              <a:t>Просечне димензије доњег другог премолара(мм):</a:t>
            </a:r>
          </a:p>
        </p:txBody>
      </p:sp>
      <p:pic>
        <p:nvPicPr>
          <p:cNvPr id="7" name="Picture 17" descr="8,0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130" y="2451100"/>
            <a:ext cx="1846262" cy="17938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 noChangeArrowheads="1"/>
          </p:cNvSpPr>
          <p:nvPr>
            <p:ph type="title"/>
          </p:nvPr>
        </p:nvSpPr>
        <p:spPr>
          <a:xfrm>
            <a:off x="1979613" y="549275"/>
            <a:ext cx="5310187" cy="1146175"/>
          </a:xfrm>
        </p:spPr>
        <p:txBody>
          <a:bodyPr lIns="68580" tIns="34290" rIns="68580" bIns="34290" anchor="t"/>
          <a:lstStyle/>
          <a:p>
            <a:pPr algn="ctr"/>
            <a:r>
              <a:rPr lang="sr-Cyrl-RS" altLang="en-US" sz="3600" smtClean="0">
                <a:latin typeface="Times New Roman" panose="02020603050405020304" pitchFamily="18" charset="0"/>
              </a:rPr>
              <a:t>Доњи други премолар</a:t>
            </a:r>
            <a:r>
              <a:rPr lang="sr-Cyrl-RS" altLang="en-US" sz="3300" smtClean="0">
                <a:latin typeface="Times New Roman" panose="02020603050405020304" pitchFamily="18" charset="0"/>
              </a:rPr>
              <a:t/>
            </a:r>
            <a:br>
              <a:rPr lang="sr-Cyrl-RS" altLang="en-US" sz="3300" smtClean="0">
                <a:latin typeface="Times New Roman" panose="02020603050405020304" pitchFamily="18" charset="0"/>
              </a:rPr>
            </a:br>
            <a:r>
              <a:rPr lang="sr-Cyrl-RS" altLang="en-US" sz="3300" smtClean="0">
                <a:latin typeface="Times New Roman" panose="02020603050405020304" pitchFamily="18" charset="0"/>
              </a:rPr>
              <a:t>- Лингвални аспект -</a:t>
            </a:r>
            <a:endParaRPr lang="sr-Latn-RS" altLang="en-US" sz="3300" smtClean="0">
              <a:latin typeface="Times New Roman" panose="02020603050405020304" pitchFamily="18" charset="0"/>
            </a:endParaRPr>
          </a:p>
        </p:txBody>
      </p:sp>
      <p:pic>
        <p:nvPicPr>
          <p:cNvPr id="83970" name="Content Placeholder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94563" y="3644900"/>
            <a:ext cx="1100137" cy="2239963"/>
          </a:xfrm>
        </p:spPr>
      </p:pic>
      <p:sp>
        <p:nvSpPr>
          <p:cNvPr id="83971" name="Text Placeholder 4"/>
          <p:cNvSpPr>
            <a:spLocks noGrp="1" noChangeArrowheads="1"/>
          </p:cNvSpPr>
          <p:nvPr>
            <p:ph type="body" sz="half" idx="2"/>
          </p:nvPr>
        </p:nvSpPr>
        <p:spPr>
          <a:xfrm>
            <a:off x="539750" y="1628775"/>
            <a:ext cx="5997575" cy="4760913"/>
          </a:xfrm>
        </p:spPr>
        <p:txBody>
          <a:bodyPr lIns="68580" tIns="34290" rIns="68580" bIns="34290"/>
          <a:lstStyle/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altLang="en-US" sz="1700" smtClean="0">
                <a:latin typeface="Times New Roman" panose="02020603050405020304" pitchFamily="18" charset="0"/>
              </a:rPr>
              <a:t>Цела лингвална површина је симетрично конвексна без лобуса и развојних депресија.</a:t>
            </a: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endParaRPr lang="sr-Cyrl-RS" altLang="en-US" sz="1700" smtClean="0">
              <a:latin typeface="Times New Roman" panose="02020603050405020304" pitchFamily="18" charset="0"/>
            </a:endParaRP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altLang="en-US" sz="1700" smtClean="0">
                <a:latin typeface="Times New Roman" panose="02020603050405020304" pitchFamily="18" charset="0"/>
              </a:rPr>
              <a:t>Лингвалне квржице су исте висине као букална квржица</a:t>
            </a:r>
            <a:br>
              <a:rPr lang="sr-Cyrl-RS" altLang="en-US" sz="1700" smtClean="0">
                <a:latin typeface="Times New Roman" panose="02020603050405020304" pitchFamily="18" charset="0"/>
              </a:rPr>
            </a:br>
            <a:r>
              <a:rPr lang="sr-Cyrl-RS" altLang="en-US" sz="1700" smtClean="0">
                <a:latin typeface="Times New Roman" panose="02020603050405020304" pitchFamily="18" charset="0"/>
              </a:rPr>
              <a:t>(види се само део УОП) и окузална ивица букалне квржице у даљој перспективи</a:t>
            </a: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endParaRPr lang="sr-Cyrl-RS" altLang="en-US" sz="1700" smtClean="0">
              <a:latin typeface="Times New Roman" panose="02020603050405020304" pitchFamily="18" charset="0"/>
            </a:endParaRP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altLang="en-US" sz="1700" smtClean="0">
                <a:latin typeface="Times New Roman" panose="02020603050405020304" pitchFamily="18" charset="0"/>
              </a:rPr>
              <a:t>Оклузални профил у ближој перспективи, формирају квржични гребени мезиолингвалне и дистолингвалне квржице</a:t>
            </a: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endParaRPr lang="sr-Cyrl-RS" altLang="en-US" sz="1700" smtClean="0">
              <a:latin typeface="Times New Roman" panose="02020603050405020304" pitchFamily="18" charset="0"/>
            </a:endParaRP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altLang="en-US" sz="1700" smtClean="0">
                <a:latin typeface="Times New Roman" panose="02020603050405020304" pitchFamily="18" charset="0"/>
              </a:rPr>
              <a:t>Мезиолингвална квржица заузима 2/3 мезиодисталне ширине круне; дистолингвална је нижа, али оштрија</a:t>
            </a: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altLang="en-US" sz="1700" smtClean="0">
                <a:latin typeface="Times New Roman" panose="02020603050405020304" pitchFamily="18" charset="0"/>
              </a:rPr>
              <a:t>Оклузална раван је нормална на уздужну осовину корена</a:t>
            </a: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endParaRPr lang="sr-Cyrl-RS" altLang="en-US" sz="1700" smtClean="0">
              <a:latin typeface="Times New Roman" panose="02020603050405020304" pitchFamily="18" charset="0"/>
            </a:endParaRP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altLang="en-US" sz="1700" smtClean="0">
                <a:latin typeface="Times New Roman" panose="02020603050405020304" pitchFamily="18" charset="0"/>
              </a:rPr>
              <a:t>Проксимални профили су конвексни и конвергирају цервикално</a:t>
            </a: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endParaRPr lang="sr-Cyrl-RS" altLang="en-US" sz="1700" smtClean="0">
              <a:latin typeface="Times New Roman" panose="02020603050405020304" pitchFamily="18" charset="0"/>
            </a:endParaRPr>
          </a:p>
          <a:p>
            <a:pPr defTabSz="457200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altLang="en-US" sz="1700" smtClean="0">
                <a:latin typeface="Times New Roman" panose="02020603050405020304" pitchFamily="18" charset="0"/>
              </a:rPr>
              <a:t>Висина контуре налази се у оклузалној трећини круне</a:t>
            </a:r>
            <a:endParaRPr lang="sr-Latn-RS" altLang="en-US" sz="1700" smtClean="0">
              <a:latin typeface="Times New Roman" panose="02020603050405020304" pitchFamily="18" charset="0"/>
            </a:endParaRPr>
          </a:p>
        </p:txBody>
      </p:sp>
      <p:pic>
        <p:nvPicPr>
          <p:cNvPr id="83972" name="Picture 14" descr="8,0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088" y="1849438"/>
            <a:ext cx="1714500" cy="16462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 noChangeArrowheads="1"/>
          </p:cNvSpPr>
          <p:nvPr>
            <p:ph type="title"/>
          </p:nvPr>
        </p:nvSpPr>
        <p:spPr>
          <a:xfrm>
            <a:off x="1692275" y="404813"/>
            <a:ext cx="5840413" cy="882650"/>
          </a:xfrm>
        </p:spPr>
        <p:txBody>
          <a:bodyPr lIns="68580" tIns="34290" rIns="68580" bIns="34290" anchor="t"/>
          <a:lstStyle/>
          <a:p>
            <a:pPr algn="ctr"/>
            <a:r>
              <a:rPr lang="sr-Cyrl-RS" altLang="en-US" sz="3600" smtClean="0">
                <a:latin typeface="Times New Roman" panose="02020603050405020304" pitchFamily="18" charset="0"/>
              </a:rPr>
              <a:t>Доњи други премолар</a:t>
            </a:r>
            <a:r>
              <a:rPr lang="sr-Cyrl-RS" altLang="en-US" sz="3000" smtClean="0">
                <a:latin typeface="Times New Roman" panose="02020603050405020304" pitchFamily="18" charset="0"/>
              </a:rPr>
              <a:t/>
            </a:r>
            <a:br>
              <a:rPr lang="sr-Cyrl-RS" altLang="en-US" sz="3000" smtClean="0">
                <a:latin typeface="Times New Roman" panose="02020603050405020304" pitchFamily="18" charset="0"/>
              </a:rPr>
            </a:br>
            <a:r>
              <a:rPr lang="sr-Cyrl-RS" altLang="en-US" sz="2700" smtClean="0">
                <a:latin typeface="Times New Roman" panose="02020603050405020304" pitchFamily="18" charset="0"/>
              </a:rPr>
              <a:t>- Мезијални аспект -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7988" y="1576388"/>
            <a:ext cx="6053137" cy="4960937"/>
          </a:xfrm>
          <a:ln>
            <a:miter/>
          </a:ln>
        </p:spPr>
        <p:txBody>
          <a:bodyPr lIns="68580" tIns="34290" rIns="68580" bIns="34290">
            <a:norm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Оклузална површина је нормална на уздужну осовину корена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Оклузални профил, у даљој перспективи, формирају триангуларни гребени букалне и мезиолингвалне квржице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Стварни оклузални профил чини мезијални маргинални гребен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Врх букалне квржице не пројектује се у уздужну осовину корена, јер су лингвални нагиб круне и букалног профила слабије изражени него код доњег 1. премолара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Висина контуре лингвалног профила налази се у оклузалној трећини- карактеристика која се среће само код доњег другог премолара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Уочљива мезијална ивична бразда, нема мезолингвалне бразде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 зона је на споју оклузалне и средње 1/3, више букално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Цервикална линија показује благи конвекситет у оклузалном правцу</a:t>
            </a:r>
          </a:p>
          <a:p>
            <a:pPr marL="342900" indent="-342900">
              <a:lnSpc>
                <a:spcPct val="90000"/>
              </a:lnSpc>
            </a:pPr>
            <a:endParaRPr lang="sr-Cyrl-RS" sz="1100" noProof="1" smtClean="0"/>
          </a:p>
        </p:txBody>
      </p:sp>
      <p:pic>
        <p:nvPicPr>
          <p:cNvPr id="84995" name="Picture 11" descr="8,0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88" y="1928813"/>
            <a:ext cx="2000250" cy="16510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6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713" y="3625850"/>
            <a:ext cx="1100137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 noChangeArrowheads="1"/>
          </p:cNvSpPr>
          <p:nvPr>
            <p:ph type="title"/>
          </p:nvPr>
        </p:nvSpPr>
        <p:spPr>
          <a:xfrm>
            <a:off x="611188" y="908050"/>
            <a:ext cx="2949575" cy="619125"/>
          </a:xfrm>
        </p:spPr>
        <p:txBody>
          <a:bodyPr lIns="68580" tIns="34290" rIns="68580" bIns="34290"/>
          <a:lstStyle/>
          <a:p>
            <a:r>
              <a:rPr lang="sr-Cyrl-RS" altLang="en-US" smtClean="0">
                <a:latin typeface="Times New Roman" panose="02020603050405020304" pitchFamily="18" charset="0"/>
              </a:rPr>
              <a:t>Дистални аспект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498975" y="1196975"/>
            <a:ext cx="4319588" cy="1692275"/>
          </a:xfrm>
          <a:ln>
            <a:miter/>
          </a:ln>
        </p:spPr>
        <p:txBody>
          <a:bodyPr lIns="68580" tIns="34290" rIns="68580" bIns="34290" anchor="ctr"/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b="1" noProof="1" smtClean="0">
                <a:solidFill>
                  <a:srgbClr val="F1E857"/>
                </a:solidFill>
                <a:latin typeface="Times New Roman" panose="02020603050405020304" pitchFamily="18" charset="0"/>
              </a:rPr>
              <a:t>Букални аспект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sr-Cyrl-RS" altLang="en-US" sz="1600" b="1" noProof="1" smtClean="0">
              <a:solidFill>
                <a:srgbClr val="F1E857"/>
              </a:solidFill>
              <a:latin typeface="Times New Roman" panose="02020603050405020304" pitchFamily="18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Са букалног аспекта оба доња премолара су изражено слична и тешко се могу међусобно разликовати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sr-Cyrl-RS" altLang="en-US" noProof="1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450" y="1778000"/>
            <a:ext cx="4108450" cy="2084388"/>
          </a:xfrm>
          <a:ln>
            <a:miter/>
          </a:ln>
        </p:spPr>
        <p:txBody>
          <a:bodyPr lIns="68580" tIns="34290" rIns="68580" bIns="3429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Дистална повшина је слична мезијалној површини, краћа оклузоцервикално (види се већи део оклузалне површине)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Врхови обе лингвалне квржице су јасно уочљиви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 зона је знатно масивнија,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сличне локализације као мезијално</a:t>
            </a:r>
          </a:p>
          <a:p>
            <a:pPr marL="342900" indent="-342900"/>
            <a:endParaRPr lang="sr-Cyrl-RS" noProof="1" smtClean="0"/>
          </a:p>
        </p:txBody>
      </p:sp>
      <p:pic>
        <p:nvPicPr>
          <p:cNvPr id="860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3646488"/>
            <a:ext cx="1020762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1" name="Content Placeholder 4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38" y="3662363"/>
            <a:ext cx="1258887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2" name="Picture 8" descr="8,09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4129088"/>
            <a:ext cx="1857375" cy="156051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23" name="Picture 17" descr="8,09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4056063"/>
            <a:ext cx="1846262" cy="17938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24" name="Title 1"/>
          <p:cNvSpPr>
            <a:spLocks noGrp="1" noChangeArrowheads="1"/>
          </p:cNvSpPr>
          <p:nvPr/>
        </p:nvSpPr>
        <p:spPr bwMode="auto">
          <a:xfrm>
            <a:off x="1692275" y="260350"/>
            <a:ext cx="584041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sr-Cyrl-RS" altLang="en-US" sz="3600" b="1">
                <a:solidFill>
                  <a:srgbClr val="E8CE72"/>
                </a:solidFill>
                <a:latin typeface="Times New Roman" panose="02020603050405020304" pitchFamily="18" charset="0"/>
              </a:rPr>
              <a:t>Доњи други премолар</a:t>
            </a:r>
            <a:r>
              <a:rPr lang="sr-Cyrl-RS" altLang="en-US" sz="2700" b="1">
                <a:solidFill>
                  <a:srgbClr val="E8CE72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1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8975" y="2489200"/>
            <a:ext cx="1746250" cy="135096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558925"/>
            <a:ext cx="6807200" cy="4902200"/>
          </a:xfrm>
          <a:ln>
            <a:miter/>
          </a:ln>
        </p:spPr>
        <p:txBody>
          <a:bodyPr lIns="68580" tIns="34290" rIns="68580" bIns="3429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Контура СОП је квадратног облика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букални и лингвални профил сличан као код 1. доњег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проксимални профили су паралелни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спољшњи трианг. гребен букалне квржице је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функционалан, за разлику од лингвалних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Контура УОП слична је квадрату али може бити и кружог облика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Доминира букална квржица; ДЛ квржица је најмања</a:t>
            </a:r>
          </a:p>
          <a:p>
            <a:pPr marL="342900" indent="-342900">
              <a:buFont typeface="Arial" panose="020B0604020202020204" pitchFamily="34" charset="0"/>
              <a:buNone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Централна фисура не постоји и представљена је мезијалном браздом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раздваја триангуларне гребене Б и МЛ квржице</a:t>
            </a:r>
          </a:p>
          <a:p>
            <a:pPr marL="342900" indent="-342900">
              <a:buFont typeface="Arial" panose="020B0604020202020204" pitchFamily="34" charset="0"/>
              <a:buNone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Лингвална бразда раздваја трианг. гребене лингвалних квржица</a:t>
            </a:r>
          </a:p>
          <a:p>
            <a:pPr marL="342900" indent="-342900">
              <a:buFont typeface="Arial" panose="020B0604020202020204" pitchFamily="34" charset="0"/>
              <a:buNone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Дистобукална бразда - граница трианг. гребена Б и ДЛ квржице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r-Cyrl-RS" sz="1600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Мезијална, лингвална и дистобукална бразда се укрштају </a:t>
            </a:r>
            <a:b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формирајући облик сличан слову</a:t>
            </a:r>
            <a:r>
              <a:rPr lang="en-GB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Плитке депресија(</a:t>
            </a:r>
            <a:r>
              <a:rPr lang="en-GB" sz="1600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fossa triangularis mesialis et distalis</a:t>
            </a:r>
            <a:r>
              <a:rPr lang="en-GB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sz="1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налазе унутра од споја маргиналних гребена са унутрашњим квржичним гребенима</a:t>
            </a:r>
          </a:p>
        </p:txBody>
      </p:sp>
      <p:pic>
        <p:nvPicPr>
          <p:cNvPr id="87043" name="Picture 5" descr="8,0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388" y="4227513"/>
            <a:ext cx="2857500" cy="14620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4" name="Rectangle 26"/>
          <p:cNvSpPr>
            <a:spLocks noChangeArrowheads="1"/>
          </p:cNvSpPr>
          <p:nvPr/>
        </p:nvSpPr>
        <p:spPr bwMode="auto">
          <a:xfrm>
            <a:off x="6262688" y="4291013"/>
            <a:ext cx="1143000" cy="1257300"/>
          </a:xfrm>
          <a:prstGeom prst="rect">
            <a:avLst/>
          </a:prstGeom>
          <a:noFill/>
          <a:ln w="28575">
            <a:solidFill>
              <a:srgbClr val="FA04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sr-Cyrl-CS" sz="1300"/>
          </a:p>
        </p:txBody>
      </p:sp>
      <p:sp>
        <p:nvSpPr>
          <p:cNvPr id="87045" name="Oval 29"/>
          <p:cNvSpPr>
            <a:spLocks noChangeArrowheads="1"/>
          </p:cNvSpPr>
          <p:nvPr/>
        </p:nvSpPr>
        <p:spPr bwMode="auto">
          <a:xfrm>
            <a:off x="6327775" y="4519613"/>
            <a:ext cx="971550" cy="857250"/>
          </a:xfrm>
          <a:prstGeom prst="ellipse">
            <a:avLst/>
          </a:prstGeom>
          <a:noFill/>
          <a:ln w="38100">
            <a:solidFill>
              <a:srgbClr val="00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sr-Cyrl-CS" sz="1300">
              <a:solidFill>
                <a:schemeClr val="bg2"/>
              </a:solidFill>
            </a:endParaRPr>
          </a:p>
        </p:txBody>
      </p:sp>
      <p:sp>
        <p:nvSpPr>
          <p:cNvPr id="87046" name="Title 1"/>
          <p:cNvSpPr>
            <a:spLocks noGrp="1" noChangeArrowheads="1"/>
          </p:cNvSpPr>
          <p:nvPr/>
        </p:nvSpPr>
        <p:spPr bwMode="auto">
          <a:xfrm>
            <a:off x="1692275" y="404813"/>
            <a:ext cx="5840413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sr-Cyrl-RS" altLang="en-US" sz="3600" b="1">
                <a:solidFill>
                  <a:srgbClr val="E8CE72"/>
                </a:solidFill>
                <a:latin typeface="Times New Roman" panose="02020603050405020304" pitchFamily="18" charset="0"/>
              </a:rPr>
              <a:t>Доњи други премолар</a:t>
            </a:r>
            <a:r>
              <a:rPr lang="sr-Cyrl-RS" altLang="en-US" sz="3000" b="1">
                <a:solidFill>
                  <a:srgbClr val="E8CE72"/>
                </a:solidFill>
                <a:latin typeface="Times New Roman" panose="02020603050405020304" pitchFamily="18" charset="0"/>
              </a:rPr>
              <a:t/>
            </a:r>
            <a:br>
              <a:rPr lang="sr-Cyrl-RS" altLang="en-US" sz="3000" b="1">
                <a:solidFill>
                  <a:srgbClr val="E8CE72"/>
                </a:solidFill>
                <a:latin typeface="Times New Roman" panose="02020603050405020304" pitchFamily="18" charset="0"/>
              </a:rPr>
            </a:br>
            <a:r>
              <a:rPr lang="sr-Cyrl-RS" altLang="en-US" sz="2700" b="1">
                <a:solidFill>
                  <a:srgbClr val="E8CE72"/>
                </a:solidFill>
                <a:latin typeface="Times New Roman" panose="02020603050405020304" pitchFamily="18" charset="0"/>
              </a:rPr>
              <a:t>- Оклузални аспект -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663" y="2419350"/>
            <a:ext cx="6246812" cy="2171700"/>
          </a:xfrm>
          <a:ln>
            <a:miter/>
          </a:ln>
        </p:spPr>
        <p:txBody>
          <a:bodyPr lIns="68580" tIns="34290" rIns="68580" bIns="34290"/>
          <a:lstStyle/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Обично је присутан један корен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Благо коничан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Општи облик корена сличан је првом премолару</a:t>
            </a:r>
          </a:p>
        </p:txBody>
      </p:sp>
      <p:pic>
        <p:nvPicPr>
          <p:cNvPr id="88066" name="Picture 17" descr="8,0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68763"/>
            <a:ext cx="1774825" cy="172561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67" name="Picture 14" descr="8,0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563" y="4148138"/>
            <a:ext cx="1714500" cy="16462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68" name="Picture 11" descr="8,09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013" y="4141788"/>
            <a:ext cx="1998662" cy="164941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69" name="Picture 8" descr="8,09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963" y="4200525"/>
            <a:ext cx="1857375" cy="156051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70" name="Title 1"/>
          <p:cNvSpPr>
            <a:spLocks noGrp="1" noChangeArrowheads="1"/>
          </p:cNvSpPr>
          <p:nvPr/>
        </p:nvSpPr>
        <p:spPr bwMode="auto">
          <a:xfrm>
            <a:off x="1692275" y="404813"/>
            <a:ext cx="5840413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sr-Cyrl-RS" altLang="en-US" sz="3600" b="1">
                <a:solidFill>
                  <a:srgbClr val="E8CE72"/>
                </a:solidFill>
                <a:latin typeface="Times New Roman" panose="02020603050405020304" pitchFamily="18" charset="0"/>
              </a:rPr>
              <a:t>Доњи други премолар</a:t>
            </a:r>
            <a:r>
              <a:rPr lang="sr-Cyrl-RS" altLang="en-US" sz="3000" b="1">
                <a:solidFill>
                  <a:srgbClr val="E8CE72"/>
                </a:solidFill>
                <a:latin typeface="Times New Roman" panose="02020603050405020304" pitchFamily="18" charset="0"/>
              </a:rPr>
              <a:t/>
            </a:r>
            <a:br>
              <a:rPr lang="sr-Cyrl-RS" altLang="en-US" sz="3000" b="1">
                <a:solidFill>
                  <a:srgbClr val="E8CE72"/>
                </a:solidFill>
                <a:latin typeface="Times New Roman" panose="02020603050405020304" pitchFamily="18" charset="0"/>
              </a:rPr>
            </a:br>
            <a:r>
              <a:rPr lang="sr-Cyrl-RS" altLang="en-US" sz="2700" b="1">
                <a:solidFill>
                  <a:srgbClr val="E8CE72"/>
                </a:solidFill>
                <a:latin typeface="Times New Roman" panose="02020603050405020304" pitchFamily="18" charset="0"/>
              </a:rPr>
              <a:t>- Корен -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Content Placeholder 5"/>
          <p:cNvSpPr>
            <a:spLocks noGrp="1" noChangeArrowheads="1"/>
          </p:cNvSpPr>
          <p:nvPr>
            <p:ph idx="1"/>
          </p:nvPr>
        </p:nvSpPr>
        <p:spPr>
          <a:xfrm>
            <a:off x="684213" y="2852738"/>
            <a:ext cx="8183562" cy="1455737"/>
          </a:xfrm>
        </p:spPr>
        <p:txBody>
          <a:bodyPr lIns="68580" tIns="34290" rIns="68580" bIns="34290"/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ru-RU" altLang="en-US" sz="2000" smtClean="0">
                <a:latin typeface="Times New Roman" panose="02020603050405020304" pitchFamily="18" charset="0"/>
              </a:rPr>
              <a:t>1. БРОЈ И РАЗВИЈЕНОСТ КВРЖИЦА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ru-RU" altLang="en-US" sz="2000" smtClean="0">
                <a:latin typeface="Times New Roman" panose="02020603050405020304" pitchFamily="18" charset="0"/>
              </a:rPr>
              <a:t>2. ИЗГЛЕД ФИСУРНОГ КОМПЛЕКСА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ru-RU" altLang="en-US" sz="2000" smtClean="0">
                <a:latin typeface="Times New Roman" panose="02020603050405020304" pitchFamily="18" charset="0"/>
              </a:rPr>
              <a:t>3. КОРЕНСКИ КОМПЛЕКС</a:t>
            </a:r>
            <a:endParaRPr lang="sr-Latn-RS" altLang="en-US" sz="2000" smtClean="0">
              <a:latin typeface="Times New Roman" panose="02020603050405020304" pitchFamily="18" charset="0"/>
            </a:endParaRPr>
          </a:p>
        </p:txBody>
      </p:sp>
      <p:sp>
        <p:nvSpPr>
          <p:cNvPr id="89090" name="Title 1"/>
          <p:cNvSpPr>
            <a:spLocks noGrp="1" noChangeArrowheads="1"/>
          </p:cNvSpPr>
          <p:nvPr/>
        </p:nvSpPr>
        <p:spPr bwMode="auto">
          <a:xfrm>
            <a:off x="295275" y="407988"/>
            <a:ext cx="8836025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sr-Cyrl-RS" altLang="en-US" sz="3200" b="1">
                <a:solidFill>
                  <a:srgbClr val="E8CE72"/>
                </a:solidFill>
                <a:latin typeface="Times New Roman" panose="02020603050405020304" pitchFamily="18" charset="0"/>
              </a:rPr>
              <a:t>ВАРИЈАЦИЈЕ </a:t>
            </a:r>
            <a:br>
              <a:rPr lang="sr-Cyrl-RS" altLang="en-US" sz="3200" b="1">
                <a:solidFill>
                  <a:srgbClr val="E8CE72"/>
                </a:solidFill>
                <a:latin typeface="Times New Roman" panose="02020603050405020304" pitchFamily="18" charset="0"/>
              </a:rPr>
            </a:br>
            <a:r>
              <a:rPr lang="sr-Cyrl-RS" altLang="en-US" sz="3200" b="1">
                <a:solidFill>
                  <a:srgbClr val="E8CE72"/>
                </a:solidFill>
                <a:latin typeface="Times New Roman" panose="02020603050405020304" pitchFamily="18" charset="0"/>
              </a:rPr>
              <a:t>ДРУГОГ 	ДОЊЕГ ПРЕМОЛАРА</a:t>
            </a:r>
            <a:r>
              <a:rPr lang="sr-Cyrl-RS" altLang="en-US" sz="3600" b="1">
                <a:solidFill>
                  <a:srgbClr val="E8CE72"/>
                </a:solidFill>
                <a:latin typeface="Times New Roman" panose="02020603050405020304" pitchFamily="18" charset="0"/>
              </a:rPr>
              <a:t/>
            </a:r>
            <a:br>
              <a:rPr lang="sr-Cyrl-RS" altLang="en-US" sz="3600" b="1">
                <a:solidFill>
                  <a:srgbClr val="E8CE72"/>
                </a:solidFill>
                <a:latin typeface="Times New Roman" panose="02020603050405020304" pitchFamily="18" charset="0"/>
              </a:rPr>
            </a:br>
            <a:endParaRPr lang="sr-Latn-RS" altLang="en-US" sz="3600" b="1">
              <a:solidFill>
                <a:srgbClr val="E8CE7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822450"/>
            <a:ext cx="6710362" cy="3146425"/>
          </a:xfrm>
          <a:ln>
            <a:miter/>
          </a:ln>
        </p:spPr>
        <p:txBody>
          <a:bodyPr lIns="68580" tIns="34290" rIns="68580" bIns="34290">
            <a:normAutofit/>
          </a:bodyPr>
          <a:lstStyle/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RS" b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Број и развијеност квржица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 премолар са  2 квржице</a:t>
            </a:r>
          </a:p>
          <a:p>
            <a:pPr marL="0" indent="0">
              <a:lnSpc>
                <a:spcPct val="90000"/>
              </a:lnSpc>
            </a:pPr>
            <a:endParaRPr lang="sr-Cyrl-RS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</a:pPr>
            <a:endParaRPr lang="sr-Cyrl-RS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</a:pPr>
            <a:endParaRPr lang="sr-Cyrl-RS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AutoNum type="alphaLcParenR"/>
            </a:pP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дистални аспект</a:t>
            </a:r>
          </a:p>
          <a:p>
            <a:pPr marL="0" indent="0">
              <a:lnSpc>
                <a:spcPct val="90000"/>
              </a:lnSpc>
              <a:buFont typeface="Arial" panose="020B0604020202020204" pitchFamily="34" charset="0"/>
              <a:buAutoNum type="alphaLcParenR"/>
            </a:pP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оклузални аспект</a:t>
            </a:r>
          </a:p>
        </p:txBody>
      </p:sp>
      <p:pic>
        <p:nvPicPr>
          <p:cNvPr id="90114" name="Picture 4" descr="8,099"/>
          <p:cNvPicPr>
            <a:picLocks noChangeAspect="1" noChangeArrowheads="1"/>
          </p:cNvPicPr>
          <p:nvPr/>
        </p:nvPicPr>
        <p:blipFill>
          <a:blip r:embed="rId2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781300"/>
            <a:ext cx="3362325" cy="2767013"/>
          </a:xfrm>
          <a:prstGeom prst="rect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15" name="Title 4"/>
          <p:cNvSpPr>
            <a:spLocks noGrp="1" noChangeArrowheads="1"/>
          </p:cNvSpPr>
          <p:nvPr/>
        </p:nvSpPr>
        <p:spPr bwMode="auto">
          <a:xfrm>
            <a:off x="395288" y="404813"/>
            <a:ext cx="8183562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sr-Cyrl-RS" altLang="en-US" sz="3600" b="1">
                <a:solidFill>
                  <a:srgbClr val="E8CE72"/>
                </a:solidFill>
                <a:latin typeface="Times New Roman" panose="02020603050405020304" pitchFamily="18" charset="0"/>
              </a:rPr>
              <a:t>Варијације доњег другог премолара</a:t>
            </a:r>
            <a:endParaRPr lang="sr-Latn-RS" altLang="en-US" sz="3600" b="1">
              <a:solidFill>
                <a:srgbClr val="E8CE7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 noChangeArrowheads="1"/>
          </p:cNvSpPr>
          <p:nvPr>
            <p:ph type="title"/>
          </p:nvPr>
        </p:nvSpPr>
        <p:spPr>
          <a:xfrm>
            <a:off x="503238" y="681038"/>
            <a:ext cx="8183562" cy="1050925"/>
          </a:xfrm>
        </p:spPr>
        <p:txBody>
          <a:bodyPr lIns="68580" tIns="34290" rIns="68580" bIns="34290" anchor="t"/>
          <a:lstStyle/>
          <a:p>
            <a:r>
              <a:rPr lang="sr-Cyrl-RS" altLang="en-US" smtClean="0">
                <a:latin typeface="Times New Roman" panose="02020603050405020304" pitchFamily="18" charset="0"/>
              </a:rPr>
              <a:t>Варијације доњег другог премолара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751013"/>
            <a:ext cx="6710362" cy="3146425"/>
          </a:xfrm>
          <a:ln>
            <a:miter/>
          </a:ln>
        </p:spPr>
        <p:txBody>
          <a:bodyPr lIns="68580" tIns="34290" rIns="68580" bIns="34290">
            <a:normAutofit/>
          </a:bodyPr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sr-Cyrl-RS" b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Број и развијеност квржица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sr-Cyrl-RS" b="1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sr-Cyrl-RS" b="1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AutoNum type="alphaLcParenR"/>
            </a:pP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букални аспект</a:t>
            </a:r>
          </a:p>
          <a:p>
            <a:pPr marL="0" indent="0">
              <a:buFont typeface="Arial" panose="020B0604020202020204" pitchFamily="34" charset="0"/>
              <a:buAutoNum type="alphaLcParenR"/>
            </a:pP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лингвални аспект</a:t>
            </a:r>
          </a:p>
        </p:txBody>
      </p:sp>
      <p:pic>
        <p:nvPicPr>
          <p:cNvPr id="91139" name="Picture 4" descr="8,1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2227263"/>
            <a:ext cx="3084512" cy="3371850"/>
          </a:xfrm>
          <a:prstGeom prst="rect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183563" cy="1050925"/>
          </a:xfrm>
        </p:spPr>
        <p:txBody>
          <a:bodyPr lIns="68580" tIns="34290" rIns="68580" bIns="34290" anchor="t"/>
          <a:lstStyle/>
          <a:p>
            <a:r>
              <a:rPr lang="sr-Cyrl-RS" altLang="en-US" smtClean="0">
                <a:latin typeface="Times New Roman" panose="02020603050405020304" pitchFamily="18" charset="0"/>
              </a:rPr>
              <a:t>Варијације другог доњег премолара</a:t>
            </a:r>
            <a:br>
              <a:rPr lang="sr-Cyrl-RS" altLang="en-US" smtClean="0">
                <a:latin typeface="Times New Roman" panose="02020603050405020304" pitchFamily="18" charset="0"/>
              </a:rPr>
            </a:br>
            <a:endParaRPr lang="sr-Latn-RS" altLang="en-US" smtClean="0">
              <a:latin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663" y="1768475"/>
            <a:ext cx="6319837" cy="4133850"/>
          </a:xfrm>
          <a:ln>
            <a:miter/>
          </a:ln>
        </p:spPr>
        <p:txBody>
          <a:bodyPr lIns="68580" tIns="34290" rIns="68580" bIns="34290">
            <a:normAutofit/>
          </a:bodyPr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sr-Cyrl-RS" b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Ирегуларност фисурног комплекса</a:t>
            </a:r>
          </a:p>
          <a:p>
            <a:pPr marL="0" indent="0">
              <a:buFont typeface="Arial" panose="020B0604020202020204" pitchFamily="34" charset="0"/>
              <a:buAutoNum type="alphaLcParenR"/>
            </a:pPr>
            <a:r>
              <a:rPr lang="en-GB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</a:p>
          <a:p>
            <a:pPr marL="0" indent="0">
              <a:buFont typeface="Arial" panose="020B0604020202020204" pitchFamily="34" charset="0"/>
              <a:buAutoNum type="alphaLcParenR"/>
            </a:pPr>
            <a:r>
              <a:rPr lang="en-GB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Може се видети</a:t>
            </a:r>
            <a:b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</a:t>
            </a:r>
            <a:r>
              <a:rPr lang="en-GB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sr-Cyrl-RS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форма.</a:t>
            </a:r>
          </a:p>
        </p:txBody>
      </p:sp>
      <p:pic>
        <p:nvPicPr>
          <p:cNvPr id="92163" name="Picture 4" descr="8,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2516188"/>
            <a:ext cx="4268788" cy="2774950"/>
          </a:xfrm>
          <a:prstGeom prst="rect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4"/>
          <p:cNvSpPr>
            <a:spLocks noGrp="1" noChangeArrowheads="1"/>
          </p:cNvSpPr>
          <p:nvPr>
            <p:ph type="title"/>
          </p:nvPr>
        </p:nvSpPr>
        <p:spPr>
          <a:xfrm>
            <a:off x="987425" y="444500"/>
            <a:ext cx="7053263" cy="1050925"/>
          </a:xfrm>
        </p:spPr>
        <p:txBody>
          <a:bodyPr lIns="68580" tIns="34290" rIns="68580" bIns="34290" anchor="t"/>
          <a:lstStyle/>
          <a:p>
            <a:pPr algn="ctr"/>
            <a:r>
              <a:rPr lang="sr-Cyrl-RS" altLang="en-US" smtClean="0">
                <a:latin typeface="Times New Roman" panose="02020603050405020304" pitchFamily="18" charset="0"/>
              </a:rPr>
              <a:t>Доњи први премолар</a:t>
            </a:r>
            <a:r>
              <a:rPr lang="en-US" altLang="en-US" smtClean="0">
                <a:latin typeface="Times New Roman" panose="02020603050405020304" pitchFamily="18" charset="0"/>
              </a:rPr>
              <a:t/>
            </a:r>
            <a:br>
              <a:rPr lang="en-US" altLang="en-US" smtClean="0">
                <a:latin typeface="Times New Roman" panose="02020603050405020304" pitchFamily="18" charset="0"/>
              </a:rPr>
            </a:br>
            <a:r>
              <a:rPr lang="sr-Cyrl-RS" altLang="en-US" i="1" smtClean="0">
                <a:latin typeface="Times New Roman" panose="02020603050405020304" pitchFamily="18" charset="0"/>
              </a:rPr>
              <a:t>(</a:t>
            </a:r>
            <a:r>
              <a:rPr lang="en-US" altLang="en-US" i="1" smtClean="0">
                <a:latin typeface="Times New Roman" panose="02020603050405020304" pitchFamily="18" charset="0"/>
              </a:rPr>
              <a:t>dens praemolaris primus inferior)</a:t>
            </a:r>
            <a:endParaRPr lang="sr-Latn-RS" altLang="en-US" i="1" smtClean="0">
              <a:latin typeface="Times New Roman" panose="02020603050405020304" pitchFamily="18" charset="0"/>
            </a:endParaRPr>
          </a:p>
        </p:txBody>
      </p:sp>
      <p:sp>
        <p:nvSpPr>
          <p:cNvPr id="65538" name="Content Placeholder 5"/>
          <p:cNvSpPr>
            <a:spLocks noGrp="1" noChangeArrowheads="1"/>
          </p:cNvSpPr>
          <p:nvPr>
            <p:ph idx="1"/>
          </p:nvPr>
        </p:nvSpPr>
        <p:spPr>
          <a:xfrm>
            <a:off x="539750" y="1628775"/>
            <a:ext cx="7966075" cy="4848225"/>
          </a:xfrm>
        </p:spPr>
        <p:txBody>
          <a:bodyPr lIns="68580" tIns="34290" rIns="68580" bIns="34290"/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1600" b="1" smtClean="0">
                <a:latin typeface="Times New Roman" panose="02020603050405020304" pitchFamily="18" charset="0"/>
              </a:rPr>
              <a:t>Опште карактеристике</a:t>
            </a:r>
            <a:r>
              <a:rPr lang="sr-Cyrl-RS" altLang="en-US" sz="1600" smtClean="0">
                <a:latin typeface="Times New Roman" panose="02020603050405020304" pitchFamily="18" charset="0"/>
              </a:rPr>
              <a:t>: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sr-Cyrl-RS" altLang="en-US" sz="1600" smtClean="0">
              <a:latin typeface="Times New Roman" panose="02020603050405020304" pitchFamily="18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1600" smtClean="0">
                <a:latin typeface="Times New Roman" panose="02020603050405020304" pitchFamily="18" charset="0"/>
              </a:rPr>
              <a:t>   </a:t>
            </a:r>
            <a:r>
              <a:rPr lang="sr-Cyrl-RS" altLang="en-US" sz="1600" u="sng" smtClean="0">
                <a:latin typeface="Times New Roman" panose="02020603050405020304" pitchFamily="18" charset="0"/>
              </a:rPr>
              <a:t>Положај у луку</a:t>
            </a:r>
            <a:r>
              <a:rPr lang="sr-Cyrl-RS" altLang="en-US" sz="1600" smtClean="0">
                <a:latin typeface="Times New Roman" panose="02020603050405020304" pitchFamily="18" charset="0"/>
              </a:rPr>
              <a:t>: 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</a:rPr>
              <a:t>    </a:t>
            </a:r>
            <a:r>
              <a:rPr lang="en-GB" altLang="sr-Cyrl-RS" sz="1600" smtClean="0">
                <a:latin typeface="Times New Roman" panose="02020603050405020304" pitchFamily="18" charset="0"/>
              </a:rPr>
              <a:t>- </a:t>
            </a:r>
            <a:r>
              <a:rPr lang="sr-Cyrl-RS" altLang="en-US" sz="1600" smtClean="0">
                <a:latin typeface="Times New Roman" panose="02020603050405020304" pitchFamily="18" charset="0"/>
              </a:rPr>
              <a:t>четврти зуб од медијалне линије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</a:rPr>
              <a:t>    - мезијално контактира најпре а млечним, 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</a:rPr>
              <a:t>      а потом са сталним очњаком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</a:rPr>
              <a:t>    - дистално контактира најпре са 2. млечним моларом, 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</a:rPr>
              <a:t>      а потом са 2. премоларом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sr-Cyrl-RS" altLang="en-US" sz="1600" smtClean="0">
              <a:latin typeface="Times New Roman" panose="02020603050405020304" pitchFamily="18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1600" u="sng" smtClean="0">
                <a:latin typeface="Times New Roman" panose="02020603050405020304" pitchFamily="18" charset="0"/>
              </a:rPr>
              <a:t>Номенклатура</a:t>
            </a:r>
            <a:r>
              <a:rPr lang="sr-Cyrl-RS" altLang="en-US" sz="1600" smtClean="0">
                <a:latin typeface="Times New Roman" panose="02020603050405020304" pitchFamily="18" charset="0"/>
              </a:rPr>
              <a:t>: доњи десни први премолар : 44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1600" smtClean="0">
                <a:latin typeface="Times New Roman" panose="02020603050405020304" pitchFamily="18" charset="0"/>
              </a:rPr>
              <a:t>                           доњи леви први премолар :  34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1600" u="sng" smtClean="0">
                <a:latin typeface="Times New Roman" panose="02020603050405020304" pitchFamily="18" charset="0"/>
              </a:rPr>
              <a:t>Општи облик и функција</a:t>
            </a:r>
            <a:r>
              <a:rPr lang="sr-Cyrl-RS" altLang="en-US" sz="1600" smtClean="0">
                <a:latin typeface="Times New Roman" panose="02020603050405020304" pitchFamily="18" charset="0"/>
              </a:rPr>
              <a:t>: </a:t>
            </a:r>
            <a:br>
              <a:rPr lang="sr-Cyrl-RS" altLang="en-US" sz="1600" smtClean="0">
                <a:latin typeface="Times New Roman" panose="02020603050405020304" pitchFamily="18" charset="0"/>
              </a:rPr>
            </a:br>
            <a:r>
              <a:rPr lang="sr-Cyrl-RS" altLang="en-US" sz="1600" smtClean="0">
                <a:latin typeface="Times New Roman" panose="02020603050405020304" pitchFamily="18" charset="0"/>
              </a:rPr>
              <a:t>      </a:t>
            </a:r>
            <a:r>
              <a:rPr lang="en-GB" altLang="sr-Cyrl-RS" sz="1600" smtClean="0">
                <a:latin typeface="Times New Roman" panose="02020603050405020304" pitchFamily="18" charset="0"/>
              </a:rPr>
              <a:t>- </a:t>
            </a:r>
            <a:r>
              <a:rPr lang="sr-Cyrl-RS" altLang="sr-Cyrl-RS" sz="1600" smtClean="0">
                <a:latin typeface="Times New Roman" panose="02020603050405020304" pitchFamily="18" charset="0"/>
              </a:rPr>
              <a:t>С</a:t>
            </a:r>
            <a:r>
              <a:rPr lang="sr-Cyrl-RS" altLang="en-US" sz="1600" smtClean="0">
                <a:latin typeface="Times New Roman" panose="02020603050405020304" pitchFamily="18" charset="0"/>
              </a:rPr>
              <a:t>адржи две квржице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1600" smtClean="0">
                <a:latin typeface="Times New Roman" panose="02020603050405020304" pitchFamily="18" charset="0"/>
              </a:rPr>
              <a:t>      - Букална квржица је функционална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1600" smtClean="0">
                <a:latin typeface="Times New Roman" panose="02020603050405020304" pitchFamily="18" charset="0"/>
              </a:rPr>
              <a:t>      - Лингвална квржица је нефункционална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1600" smtClean="0">
                <a:latin typeface="Times New Roman" panose="02020603050405020304" pitchFamily="18" charset="0"/>
              </a:rPr>
              <a:t>Учествује у мастикацији слично доњем очњаку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ru-RU" altLang="en-US" sz="1600" smtClean="0">
                <a:latin typeface="Times New Roman" panose="02020603050405020304" pitchFamily="18" charset="0"/>
              </a:rPr>
              <a:t>Са лингвалног аспекта сличан  је по облику и функцији доњем очњаку.  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ru-RU" altLang="en-US" sz="1600" smtClean="0">
                <a:latin typeface="Times New Roman" panose="02020603050405020304" pitchFamily="18" charset="0"/>
              </a:rPr>
              <a:t>Са букалног аспекта личи на суседни доњи 2. премолар.</a:t>
            </a:r>
            <a:endParaRPr lang="sr-Latn-CS" sz="1600" smtClean="0">
              <a:latin typeface="Times New Roman" panose="02020603050405020304" pitchFamily="18" charset="0"/>
            </a:endParaRPr>
          </a:p>
        </p:txBody>
      </p:sp>
      <p:pic>
        <p:nvPicPr>
          <p:cNvPr id="6553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50" y="2332038"/>
            <a:ext cx="2868613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183563" cy="1050925"/>
          </a:xfrm>
        </p:spPr>
        <p:txBody>
          <a:bodyPr lIns="68580" tIns="34290" rIns="68580" bIns="34290" anchor="t"/>
          <a:lstStyle/>
          <a:p>
            <a:r>
              <a:rPr lang="sr-Cyrl-RS" altLang="en-US" smtClean="0">
                <a:latin typeface="Times New Roman" panose="02020603050405020304" pitchFamily="18" charset="0"/>
              </a:rPr>
              <a:t>Варијације другог доњег премолара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sp>
        <p:nvSpPr>
          <p:cNvPr id="93186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338138" y="1704975"/>
            <a:ext cx="8601075" cy="4187825"/>
          </a:xfrm>
        </p:spPr>
        <p:txBody>
          <a:bodyPr lIns="68580" tIns="34290" rIns="68580" bIns="34290"/>
          <a:lstStyle/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b="1" smtClean="0">
                <a:latin typeface="Times New Roman" panose="02020603050405020304" pitchFamily="18" charset="0"/>
              </a:rPr>
              <a:t>Коренски комплекс: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sr-Cyrl-RS" altLang="en-US" b="1" smtClean="0">
              <a:latin typeface="Times New Roman" panose="02020603050405020304" pitchFamily="18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en-US" sz="2400" smtClean="0">
                <a:latin typeface="Times New Roman" panose="02020603050405020304" pitchFamily="18" charset="0"/>
              </a:rPr>
              <a:t>- Изражена букална инклинација апикалне</a:t>
            </a:r>
            <a:br>
              <a:rPr lang="sr-Cyrl-RS" altLang="en-US" sz="2400" smtClean="0">
                <a:latin typeface="Times New Roman" panose="02020603050405020304" pitchFamily="18" charset="0"/>
              </a:rPr>
            </a:br>
            <a:r>
              <a:rPr lang="sr-Cyrl-RS" altLang="en-US" sz="2400" smtClean="0">
                <a:latin typeface="Times New Roman" panose="02020603050405020304" pitchFamily="18" charset="0"/>
              </a:rPr>
              <a:t>   трећине корена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sr-Cyrl-RS" altLang="sr-Latn-RS" sz="2400" smtClean="0">
                <a:latin typeface="Times New Roman" panose="02020603050405020304" pitchFamily="18" charset="0"/>
              </a:rPr>
              <a:t>- Ретко се срећу 2 корена</a:t>
            </a:r>
          </a:p>
        </p:txBody>
      </p:sp>
      <p:pic>
        <p:nvPicPr>
          <p:cNvPr id="93187" name="Picture 4" descr="8,1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2170113"/>
            <a:ext cx="1954212" cy="3397250"/>
          </a:xfrm>
          <a:prstGeom prst="rect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6"/>
          <p:cNvSpPr>
            <a:spLocks noGrp="1"/>
          </p:cNvSpPr>
          <p:nvPr>
            <p:ph type="title"/>
          </p:nvPr>
        </p:nvSpPr>
        <p:spPr>
          <a:xfrm>
            <a:off x="484188" y="498475"/>
            <a:ext cx="7886700" cy="993775"/>
          </a:xfrm>
          <a:ln>
            <a:miter/>
          </a:ln>
        </p:spPr>
        <p:txBody>
          <a:bodyPr lIns="68580" tIns="34290" rIns="68580" bIns="34290" anchor="t"/>
          <a:lstStyle/>
          <a:p>
            <a:pPr algn="ctr"/>
            <a:r>
              <a:rPr lang="sr-Cyrl-RS" altLang="en-US" sz="2800" noProof="1" smtClean="0">
                <a:latin typeface="Times New Roman" panose="02020603050405020304" pitchFamily="18" charset="0"/>
              </a:rPr>
              <a:t>Атрибути типа доњих премолара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152680"/>
              </p:ext>
            </p:extLst>
          </p:nvPr>
        </p:nvGraphicFramePr>
        <p:xfrm>
          <a:off x="619125" y="1851025"/>
          <a:ext cx="8129165" cy="4365625"/>
        </p:xfrm>
        <a:graphic>
          <a:graphicData uri="http://schemas.openxmlformats.org/drawingml/2006/table">
            <a:tbl>
              <a:tblPr/>
              <a:tblGrid>
                <a:gridCol w="1000670"/>
                <a:gridCol w="3779293"/>
                <a:gridCol w="3349202"/>
              </a:tblGrid>
              <a:tr h="3968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Аспект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Доњи први премолар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Доњи други премолар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572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Букални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Круна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билатерално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асиметрична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Контактне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зоне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су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скоро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истом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нивоу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проксималних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површина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као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маргинални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гребени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Круна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симетрична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Дистални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маргинални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гребен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контактна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зона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цервикалније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су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локализовани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13493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Лингвални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Цео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букални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профил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видљив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Скоро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цело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унутрашње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оклузално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поље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видљиво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ично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има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две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квржице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Букална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квржица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изразито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виша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од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лингвалне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Букални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профил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делимичнно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видљив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Оклузално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поље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делимично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видљиво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Има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три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квржице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Букална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мезиолингвална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квржица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скоро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исте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висине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1562100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Мезијални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Унутрашње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оклузално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поље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нагнуто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лингвално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Трансверзални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гребен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повезује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врхове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квржица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Проксимални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маргинални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гребени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нагнути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цервикално</a:t>
                      </a:r>
                      <a:endParaRPr kumimoji="0" lang="sr-Cyrl-R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Висина контуре лингвалног профила - на споју оклузалне и средње трећине круне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Присутна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мезио</a:t>
                      </a: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лингвална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бразда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Унутрашње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оклузално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поље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хоризонтално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Трансверзални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гребен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постоји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Прокси</a:t>
                      </a: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гребени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скоро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хоризонтални</a:t>
                      </a: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kumimoji="0" lang="sr-Cyrl-R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sr-Cyrl-R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Висина контуре лингвалног профила - у оклузалној трећини круне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sr-Cyrl-R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- Одсутна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</a:tbl>
          </a:graphicData>
        </a:graphic>
      </p:graphicFrame>
      <p:pic>
        <p:nvPicPr>
          <p:cNvPr id="205892" name="Picture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075" y="1282700"/>
            <a:ext cx="476250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93" name="Picture 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282700"/>
            <a:ext cx="446087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34" name="Picture 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738" y="1274763"/>
            <a:ext cx="5238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95" name="Picture 7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613" y="1311275"/>
            <a:ext cx="401637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96" name="Picture 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950" y="1325563"/>
            <a:ext cx="471488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37" name="Picture 7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838" y="1311275"/>
            <a:ext cx="3778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6"/>
          <p:cNvSpPr>
            <a:spLocks noGrp="1"/>
          </p:cNvSpPr>
          <p:nvPr>
            <p:ph type="title"/>
          </p:nvPr>
        </p:nvSpPr>
        <p:spPr>
          <a:xfrm>
            <a:off x="484188" y="857250"/>
            <a:ext cx="7886700" cy="993775"/>
          </a:xfrm>
          <a:ln>
            <a:miter/>
          </a:ln>
        </p:spPr>
        <p:txBody>
          <a:bodyPr lIns="68580" tIns="34290" rIns="68580" bIns="34290" anchor="t"/>
          <a:lstStyle/>
          <a:p>
            <a:pPr algn="ctr"/>
            <a:r>
              <a:rPr lang="sr-Cyrl-RS" altLang="en-US" sz="2800" noProof="1" smtClean="0">
                <a:latin typeface="Times New Roman" panose="02020603050405020304" pitchFamily="18" charset="0"/>
              </a:rPr>
              <a:t>Атрибути типа доњих премолара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39738" y="1852613"/>
          <a:ext cx="8361362" cy="3319463"/>
        </p:xfrm>
        <a:graphic>
          <a:graphicData uri="http://schemas.openxmlformats.org/drawingml/2006/table">
            <a:tbl>
              <a:tblPr/>
              <a:tblGrid>
                <a:gridCol w="1001712"/>
                <a:gridCol w="4127500"/>
                <a:gridCol w="3232150"/>
              </a:tblGrid>
              <a:tr h="476250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Аспект</a:t>
                      </a:r>
                    </a:p>
                  </a:txBody>
                  <a:tcPr marL="68577" marR="68577" marT="34293" marB="342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Доњи први премолар</a:t>
                      </a:r>
                    </a:p>
                  </a:txBody>
                  <a:tcPr marL="68577" marR="68577" marT="34293" marB="342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Доњи други премолар</a:t>
                      </a:r>
                    </a:p>
                  </a:txBody>
                  <a:tcPr marL="68577" marR="68577" marT="34293" marB="342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43213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Оклузални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77" marR="68577" marT="34293" marB="342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Контура СОП ромбоидна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Мезијални и дистални профил коверг. лингвално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Контура УОП троугласта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Букална квржица 2х већа од лингвалне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Мезијални маргинални гребен краћи и мање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  истакнут од дисталног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Централна фисура постоји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Не постоји “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Y”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образац фисурног комплекса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Не постоји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fossa centralis</a:t>
                      </a:r>
                    </a:p>
                  </a:txBody>
                  <a:tcPr marL="68577" marR="68577" marT="34293" marB="342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У облику квадрата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Проксимални профили скоро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  паралелни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У облику квадрата или кружна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Букална и мезиолингвална квржица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  приближно исте величине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Мезијални и дистални маргинални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   гребен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симетр. дужине и развијености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Мезијална развојна бразда уместо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  централне фисуре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* Главне бразде формирају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“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Y”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 образац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* Присутна 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fossa centralis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77" marR="68577" marT="34293" marB="342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</a:tbl>
          </a:graphicData>
        </a:graphic>
      </p:graphicFrame>
      <p:pic>
        <p:nvPicPr>
          <p:cNvPr id="206885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344613"/>
            <a:ext cx="105886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86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38" y="1309688"/>
            <a:ext cx="1055687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228" name="Group 76"/>
          <p:cNvGraphicFramePr>
            <a:graphicFrameLocks noGrp="1"/>
          </p:cNvGraphicFramePr>
          <p:nvPr>
            <p:ph idx="4294967295"/>
          </p:nvPr>
        </p:nvGraphicFramePr>
        <p:xfrm>
          <a:off x="395288" y="1700213"/>
          <a:ext cx="8382000" cy="3829050"/>
        </p:xfrm>
        <a:graphic>
          <a:graphicData uri="http://schemas.openxmlformats.org/drawingml/2006/table">
            <a:tbl>
              <a:tblPr/>
              <a:tblGrid>
                <a:gridCol w="4114800"/>
                <a:gridCol w="4267200"/>
              </a:tblGrid>
              <a:tr h="4349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GORNJI PREMOLARI</a:t>
                      </a:r>
                    </a:p>
                  </a:txBody>
                  <a:tcPr marL="68580" marR="68580" marT="34290" marB="34290" horzOverflow="overflow">
                    <a:lnL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6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D</a:t>
                      </a: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ONJI PREMOLARI</a:t>
                      </a:r>
                    </a:p>
                  </a:txBody>
                  <a:tcPr marL="68580" marR="68580" marT="34290" marB="34290" horzOverflow="overflow">
                    <a:lnL w="38100" cap="flat" cmpd="sng" algn="ctr">
                      <a:solidFill>
                        <a:srgbClr val="FF006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4075">
                <a:tc>
                  <a:txBody>
                    <a:bodyPr/>
                    <a:lstStyle>
                      <a:lvl1pPr marL="533400" indent="-533400"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B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1.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POSTOJE DV</a:t>
                      </a:r>
                      <a:r>
                        <a:rPr kumimoji="0" lang="sr-Latn-B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J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 KVRŽICE PRIBLIŽNO</a:t>
                      </a:r>
                      <a:r>
                        <a:rPr kumimoji="0" lang="sr-Latn-B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ISTIH </a:t>
                      </a: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VISINA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2.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KRUNE SU ŠIRE BUKO-ORALNO NEGO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MEZIODISTALNO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3.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VRH POTPORNE (PALATINALNE) KVRŽICE </a:t>
                      </a: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PRIBLIŽNO JE U LINIJSKOJ PROJEKCIJI </a:t>
                      </a: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SA UZDUŽNOM OSOVINOM KOR</a:t>
                      </a:r>
                      <a:r>
                        <a:rPr kumimoji="0" lang="bs-Latn-B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J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ENA, </a:t>
                      </a: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POSMATRANO SA PROKSIMALNOG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ASPEKTA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4. UOP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JE CENTRIRANO PREKO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KOR</a:t>
                      </a:r>
                      <a:r>
                        <a:rPr kumimoji="0" lang="sr-Latn-B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J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ENSKOG STABLA, SA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PROKSIMALNOG ASPEKTA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5.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OBRNUT ZNAK UGLA I LUKA (I) ILI NESTABILAN (II)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6.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NE POSTOJI LINGVALNI NAGIB KRUNE  </a:t>
                      </a: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(SA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PROKSIMALNOG ASPEKTA)</a:t>
                      </a: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8580" marR="68580" marT="34290" marB="34290" horzOverflow="overflow">
                    <a:lnL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6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533400" indent="-533400"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1.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POSTOJE DVE (I) ILI TRI KVRŽICE (II) </a:t>
                      </a: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NEJEDNAKE VISINE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2.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U OBA PRAVCA KRUNE SU SKORO ISTE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ŠIRINE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3.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VRH POTPORNE (BUKALNE) KVRŽICE U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LINIJSKOJ JE PROJEKCIJI SA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LINGVALNIM PROFILOM KOR</a:t>
                      </a:r>
                      <a:r>
                        <a:rPr kumimoji="0" lang="sr-Latn-B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J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ENA, POSMATRANO SA PROKSIMALNOG ASPEKTA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4.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UOP NIJE CENTRIRANO PREKO KOR</a:t>
                      </a:r>
                      <a:r>
                        <a:rPr kumimoji="0" lang="sr-Latn-B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J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ENSKOG STABLA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5.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PRAVILAN ZNAK UGLA I LUKA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sr-Latn-R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6. 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IZRAŽEN LINGVALNI NAGIB KRUNE </a:t>
                      </a:r>
                    </a:p>
                  </a:txBody>
                  <a:tcPr marL="68580" marR="68580" marT="34290" marB="34290" horzOverflow="overflow">
                    <a:lnL w="38100" cap="flat" cmpd="sng" algn="ctr">
                      <a:solidFill>
                        <a:srgbClr val="FF006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41" name="Title 6"/>
          <p:cNvSpPr>
            <a:spLocks noGrp="1"/>
          </p:cNvSpPr>
          <p:nvPr/>
        </p:nvSpPr>
        <p:spPr>
          <a:xfrm>
            <a:off x="484188" y="498475"/>
            <a:ext cx="7886700" cy="99377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</a:pPr>
            <a:r>
              <a:rPr lang="sr-Cyrl-RS" altLang="en-US" sz="2800" b="1" noProof="1">
                <a:solidFill>
                  <a:srgbClr val="E8CE72"/>
                </a:solidFill>
                <a:latin typeface="Times New Roman" panose="02020603050405020304" pitchFamily="18" charset="0"/>
              </a:rPr>
              <a:t>Атрибути денталног лука класе премолара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 noChangeArrowheads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 lIns="68580" tIns="34290" rIns="68580" bIns="34290" anchor="t"/>
          <a:lstStyle/>
          <a:p>
            <a:pPr algn="ctr"/>
            <a:r>
              <a:rPr lang="sr-Cyrl-RS" altLang="en-US" smtClean="0">
                <a:latin typeface="Times New Roman" panose="02020603050405020304" pitchFamily="18" charset="0"/>
              </a:rPr>
              <a:t>Доњи први премолар</a:t>
            </a:r>
            <a:r>
              <a:rPr lang="en-US" altLang="en-US" smtClean="0">
                <a:latin typeface="Times New Roman" panose="02020603050405020304" pitchFamily="18" charset="0"/>
              </a:rPr>
              <a:t/>
            </a:r>
            <a:br>
              <a:rPr lang="en-US" altLang="en-US" smtClean="0">
                <a:latin typeface="Times New Roman" panose="02020603050405020304" pitchFamily="18" charset="0"/>
              </a:rPr>
            </a:br>
            <a:r>
              <a:rPr lang="sr-Cyrl-RS" altLang="en-US" i="1" smtClean="0">
                <a:latin typeface="Times New Roman" panose="02020603050405020304" pitchFamily="18" charset="0"/>
              </a:rPr>
              <a:t>(</a:t>
            </a:r>
            <a:r>
              <a:rPr lang="en-US" altLang="en-US" i="1" smtClean="0">
                <a:latin typeface="Times New Roman" panose="02020603050405020304" pitchFamily="18" charset="0"/>
              </a:rPr>
              <a:t>dens praemolaris primus inferior)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sp>
        <p:nvSpPr>
          <p:cNvPr id="66562" name="Text Placeholder 6"/>
          <p:cNvSpPr>
            <a:spLocks noGrp="1" noChangeArrowheads="1"/>
          </p:cNvSpPr>
          <p:nvPr>
            <p:ph type="body" idx="1"/>
          </p:nvPr>
        </p:nvSpPr>
        <p:spPr>
          <a:xfrm>
            <a:off x="257175" y="2071688"/>
            <a:ext cx="3867150" cy="431800"/>
          </a:xfrm>
        </p:spPr>
        <p:txBody>
          <a:bodyPr lIns="68580" tIns="34290" rIns="68580" bIns="34290"/>
          <a:lstStyle/>
          <a:p>
            <a:r>
              <a:rPr lang="sr-Cyrl-RS" altLang="en-US" smtClean="0">
                <a:latin typeface="Times New Roman" panose="02020603050405020304" pitchFamily="18" charset="0"/>
              </a:rPr>
              <a:t>Табела развоја доњег премолара: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539750" y="2708275"/>
          <a:ext cx="3295650" cy="1865337"/>
        </p:xfrm>
        <a:graphic>
          <a:graphicData uri="http://schemas.openxmlformats.org/drawingml/2006/table">
            <a:tbl>
              <a:tblPr/>
              <a:tblGrid>
                <a:gridCol w="1647825"/>
                <a:gridCol w="1647825"/>
              </a:tblGrid>
              <a:tr h="495300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Почетак калцификације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970" marR="33970" marT="34296" marB="342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1,5-2 године</a:t>
                      </a:r>
                    </a:p>
                  </a:txBody>
                  <a:tcPr marL="33970" marR="33970" marT="34296" marB="342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95300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Комплетно формирана круна</a:t>
                      </a:r>
                    </a:p>
                  </a:txBody>
                  <a:tcPr marL="33970" marR="33970" marT="34296" marB="342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5-6 година</a:t>
                      </a:r>
                    </a:p>
                  </a:txBody>
                  <a:tcPr marL="33970" marR="33970" marT="34296" marB="342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379413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ерупција</a:t>
                      </a:r>
                    </a:p>
                  </a:txBody>
                  <a:tcPr marL="33970" marR="33970" marT="34296" marB="342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11-12 година</a:t>
                      </a:r>
                    </a:p>
                  </a:txBody>
                  <a:tcPr marL="33970" marR="33970" marT="34296" marB="342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495300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Завршен раст корена</a:t>
                      </a:r>
                    </a:p>
                  </a:txBody>
                  <a:tcPr marL="33970" marR="33970" marT="34296" marB="342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12-13 година</a:t>
                      </a:r>
                    </a:p>
                  </a:txBody>
                  <a:tcPr marL="33970" marR="33970" marT="34296" marB="3429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</a:tbl>
          </a:graphicData>
        </a:graphic>
      </p:graphicFrame>
      <p:sp>
        <p:nvSpPr>
          <p:cNvPr id="66580" name="Text Placeholder 7"/>
          <p:cNvSpPr>
            <a:spLocks noGrp="1" noChangeArrowheads="1"/>
          </p:cNvSpPr>
          <p:nvPr>
            <p:ph type="body" sz="quarter" idx="3"/>
          </p:nvPr>
        </p:nvSpPr>
        <p:spPr>
          <a:xfrm>
            <a:off x="4006850" y="2073275"/>
            <a:ext cx="4752975" cy="431800"/>
          </a:xfrm>
        </p:spPr>
        <p:txBody>
          <a:bodyPr lIns="68580" tIns="34290" rIns="68580" bIns="34290"/>
          <a:lstStyle/>
          <a:p>
            <a:pPr defTabSz="457200">
              <a:buFont typeface="Wingdings 3" panose="05040102010807070707" pitchFamily="18" charset="2"/>
              <a:buNone/>
            </a:pPr>
            <a:r>
              <a:rPr lang="sr-Cyrl-RS" altLang="en-US" smtClean="0">
                <a:latin typeface="Times New Roman" panose="02020603050405020304" pitchFamily="18" charset="0"/>
              </a:rPr>
              <a:t>Просечне димензије доњег премолара(мм)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4"/>
          </p:nvPr>
        </p:nvGraphicFramePr>
        <p:xfrm>
          <a:off x="4957763" y="2743200"/>
          <a:ext cx="3295650" cy="2066925"/>
        </p:xfrm>
        <a:graphic>
          <a:graphicData uri="http://schemas.openxmlformats.org/drawingml/2006/table">
            <a:tbl>
              <a:tblPr/>
              <a:tblGrid>
                <a:gridCol w="1647825"/>
                <a:gridCol w="1647825"/>
              </a:tblGrid>
              <a:tr h="495300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Мезиодистална ширина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7,0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95300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Буколингвална ширина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7,5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Висина круне 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8,5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Дужина корена 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14,0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358775"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Укупна дужина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80000"/>
                        <a:buFont typeface="Wingdings 2" panose="05020102010507070707" pitchFamily="18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1pPr>
                      <a:lvl2pPr>
                        <a:spcBef>
                          <a:spcPts val="250"/>
                        </a:spcBef>
                        <a:buClr>
                          <a:schemeClr val="accent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250"/>
                        </a:spcBef>
                        <a:buClr>
                          <a:srgbClr val="2DFFB1"/>
                        </a:buClr>
                        <a:buSzPct val="100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3pPr>
                      <a:lvl4pPr>
                        <a:spcBef>
                          <a:spcPts val="225"/>
                        </a:spcBef>
                        <a:buClr>
                          <a:srgbClr val="2DFFB1"/>
                        </a:buClr>
                        <a:buSzPct val="112000"/>
                        <a:buFont typeface="Wingdings 2" panose="05020102010507070707" pitchFamily="18" charset="2"/>
                        <a:defRPr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4pPr>
                      <a:lvl5pPr>
                        <a:spcBef>
                          <a:spcPts val="250"/>
                        </a:spcBef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rgbClr val="54D9FF"/>
                        </a:buClr>
                        <a:buSzPct val="100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22,5</a:t>
                      </a:r>
                    </a:p>
                  </a:txBody>
                  <a:tcPr marL="58168" marR="58168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</a:tr>
            </a:tbl>
          </a:graphicData>
        </a:graphic>
      </p:graphicFrame>
      <p:sp>
        <p:nvSpPr>
          <p:cNvPr id="66601" name="TextBox 9"/>
          <p:cNvSpPr txBox="1">
            <a:spLocks noChangeArrowheads="1"/>
          </p:cNvSpPr>
          <p:nvPr/>
        </p:nvSpPr>
        <p:spPr bwMode="auto">
          <a:xfrm>
            <a:off x="773113" y="4941888"/>
            <a:ext cx="7620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sr-Cyrl-RS" altLang="en-US" sz="1600">
                <a:latin typeface="Times New Roman" panose="02020603050405020304" pitchFamily="18" charset="0"/>
              </a:rPr>
              <a:t>Доњи први премолар </a:t>
            </a:r>
            <a:r>
              <a:rPr lang="sr-Cyrl-RS" altLang="en-US" sz="1600" b="1">
                <a:latin typeface="Times New Roman" panose="02020603050405020304" pitchFamily="18" charset="0"/>
              </a:rPr>
              <a:t>показује правилан знак угла и лука, лингвални нагиб круне и дистални нагиб корена</a:t>
            </a:r>
          </a:p>
          <a:p>
            <a:pPr>
              <a:buFont typeface="Arial" panose="020B0604020202020204" pitchFamily="34" charset="0"/>
              <a:buChar char="•"/>
            </a:pPr>
            <a:endParaRPr lang="sr-Cyrl-RS" altLang="en-US" sz="1600">
              <a:latin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Cyrl-RS" altLang="en-US" sz="1600">
                <a:latin typeface="Times New Roman" panose="02020603050405020304" pitchFamily="18" charset="0"/>
              </a:rPr>
              <a:t>Доњи први премолар </a:t>
            </a:r>
            <a:r>
              <a:rPr lang="sr-Cyrl-RS" altLang="en-US" sz="1600" b="1">
                <a:latin typeface="Times New Roman" panose="02020603050405020304" pitchFamily="18" charset="0"/>
              </a:rPr>
              <a:t>оклудира са</a:t>
            </a:r>
            <a:r>
              <a:rPr lang="sr-Cyrl-RS" altLang="en-US" sz="1600">
                <a:latin typeface="Times New Roman" panose="02020603050405020304" pitchFamily="18" charset="0"/>
              </a:rPr>
              <a:t> горњим очњаком и горњим првим премоларом</a:t>
            </a:r>
            <a:endParaRPr lang="sr-Latn-RS" altLang="en-US" sz="1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6"/>
          <p:cNvSpPr>
            <a:spLocks noGrp="1" noChangeArrowheads="1"/>
          </p:cNvSpPr>
          <p:nvPr>
            <p:ph type="title"/>
          </p:nvPr>
        </p:nvSpPr>
        <p:spPr>
          <a:xfrm>
            <a:off x="630238" y="355600"/>
            <a:ext cx="7812087" cy="1068388"/>
          </a:xfrm>
        </p:spPr>
        <p:txBody>
          <a:bodyPr lIns="68580" tIns="34290" rIns="68580" bIns="34290"/>
          <a:lstStyle/>
          <a:p>
            <a:pPr algn="ctr"/>
            <a:r>
              <a:rPr lang="sr-Cyrl-RS" altLang="en-US" sz="3600" smtClean="0">
                <a:latin typeface="Times New Roman" panose="02020603050405020304" pitchFamily="18" charset="0"/>
              </a:rPr>
              <a:t>Доњи први премолар</a:t>
            </a:r>
            <a:r>
              <a:rPr lang="sr-Cyrl-RS" altLang="en-US" smtClean="0">
                <a:latin typeface="Times New Roman" panose="02020603050405020304" pitchFamily="18" charset="0"/>
              </a:rPr>
              <a:t/>
            </a:r>
            <a:br>
              <a:rPr lang="sr-Cyrl-RS" altLang="en-US" smtClean="0">
                <a:latin typeface="Times New Roman" panose="02020603050405020304" pitchFamily="18" charset="0"/>
              </a:rPr>
            </a:br>
            <a:r>
              <a:rPr lang="sr-Cyrl-RS" altLang="en-US" sz="3600" smtClean="0">
                <a:latin typeface="Times New Roman" panose="02020603050405020304" pitchFamily="18" charset="0"/>
              </a:rPr>
              <a:t>- </a:t>
            </a:r>
            <a:r>
              <a:rPr lang="sr-Cyrl-RS" altLang="en-US" smtClean="0">
                <a:latin typeface="Times New Roman" panose="02020603050405020304" pitchFamily="18" charset="0"/>
              </a:rPr>
              <a:t>Букални аспект -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pic>
        <p:nvPicPr>
          <p:cNvPr id="67586" name="Content Placeholder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54850" y="3494088"/>
            <a:ext cx="1335088" cy="2390775"/>
          </a:xfrm>
        </p:spPr>
      </p:pic>
      <p:sp>
        <p:nvSpPr>
          <p:cNvPr id="67587" name="Text Placeholder 8"/>
          <p:cNvSpPr>
            <a:spLocks noGrp="1"/>
          </p:cNvSpPr>
          <p:nvPr>
            <p:ph type="body" sz="half" idx="2"/>
          </p:nvPr>
        </p:nvSpPr>
        <p:spPr>
          <a:xfrm>
            <a:off x="336550" y="1393825"/>
            <a:ext cx="6324600" cy="5135563"/>
          </a:xfrm>
        </p:spPr>
        <p:txBody>
          <a:bodyPr lIns="68580" tIns="34290" rIns="68580" bIns="34290"/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Облик петоугаоника (сличан очњаку и другом премолару)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Конвексна површина у оба правца;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r>
              <a:rPr lang="sr-Cyrl-RS" altLang="en-US" sz="1600" dirty="0" smtClean="0">
                <a:latin typeface="Times New Roman" panose="02020603050405020304" pitchFamily="18" charset="0"/>
              </a:rPr>
              <a:t>висина контуре у мезиоцервикалној 1/3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Изражено висока и оштра букална квржица својим проксималним квржичним гребенима формира оклузални профил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Мезијални квржични гребен краћи је од дисталног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Букални квржични гребен је најиспупченији део површине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МБ и ДБ развојне депресије су обично присутне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sr-Cyrl-R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Проксимални профили асиметрично конвергирају ка цервиксу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Контактне зоне налазе се приближно на истом нивоу- у оклузалним трећинама проксималних површина, маргинални гребени показују слично уређење, ово је јединствена карактеристика.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Цервикална линија је релативно равна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Контура корена је у облику троугла</a:t>
            </a:r>
          </a:p>
          <a:p>
            <a:pPr marL="342900" indent="-342900">
              <a:lnSpc>
                <a:spcPct val="80000"/>
              </a:lnSpc>
            </a:pPr>
            <a:endParaRPr lang="sr-Latn-RS" altLang="en-US" sz="1600" dirty="0" smtClean="0"/>
          </a:p>
        </p:txBody>
      </p:sp>
      <p:pic>
        <p:nvPicPr>
          <p:cNvPr id="67588" name="Picture 6" descr="8,0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088" y="1814513"/>
            <a:ext cx="1695450" cy="16271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 noChangeArrowheads="1"/>
          </p:cNvSpPr>
          <p:nvPr>
            <p:ph type="title"/>
          </p:nvPr>
        </p:nvSpPr>
        <p:spPr>
          <a:xfrm>
            <a:off x="630238" y="263525"/>
            <a:ext cx="7886700" cy="1125538"/>
          </a:xfrm>
        </p:spPr>
        <p:txBody>
          <a:bodyPr lIns="68580" tIns="34290" rIns="68580" bIns="34290"/>
          <a:lstStyle/>
          <a:p>
            <a:pPr algn="ctr"/>
            <a:r>
              <a:rPr lang="sr-Cyrl-RS" altLang="en-US" sz="3600" dirty="0" smtClean="0">
                <a:latin typeface="Times New Roman" panose="02020603050405020304" pitchFamily="18" charset="0"/>
              </a:rPr>
              <a:t>Доњи први премолар</a:t>
            </a:r>
            <a:br>
              <a:rPr lang="sr-Cyrl-RS" altLang="en-US" sz="3600" dirty="0" smtClean="0">
                <a:latin typeface="Times New Roman" panose="02020603050405020304" pitchFamily="18" charset="0"/>
              </a:rPr>
            </a:br>
            <a:r>
              <a:rPr lang="sr-Cyrl-RS" altLang="en-US" sz="3600" dirty="0" smtClean="0">
                <a:latin typeface="Times New Roman" panose="02020603050405020304" pitchFamily="18" charset="0"/>
              </a:rPr>
              <a:t>- </a:t>
            </a:r>
            <a:r>
              <a:rPr lang="sr-Cyrl-RS" altLang="en-US" dirty="0" smtClean="0">
                <a:latin typeface="Times New Roman" panose="02020603050405020304" pitchFamily="18" charset="0"/>
              </a:rPr>
              <a:t>Лингвални аспект - </a:t>
            </a:r>
          </a:p>
        </p:txBody>
      </p:sp>
      <p:pic>
        <p:nvPicPr>
          <p:cNvPr id="68610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2613" y="3522663"/>
            <a:ext cx="1381125" cy="2366962"/>
          </a:xfrm>
        </p:spPr>
      </p:pic>
      <p:sp>
        <p:nvSpPr>
          <p:cNvPr id="686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23705" y="1372020"/>
            <a:ext cx="6237288" cy="5308600"/>
          </a:xfrm>
        </p:spPr>
        <p:txBody>
          <a:bodyPr lIns="68580" tIns="34290" rIns="68580" bIns="34290"/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Лингвална површина ужа је у мезиодисталном правцу од букалне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Симетрично конвексна, без лобуса, развојних депресија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Висина контуре је у средњој 1/3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>
                <a:latin typeface="Times New Roman" panose="02020603050405020304" pitchFamily="18" charset="0"/>
              </a:rPr>
              <a:t>Због лигвалног нагиба маргиналних гребена, </a:t>
            </a:r>
            <a:br>
              <a:rPr lang="sr-Cyrl-RS" altLang="en-US" sz="1600" dirty="0">
                <a:latin typeface="Times New Roman" panose="02020603050405020304" pitchFamily="18" charset="0"/>
              </a:rPr>
            </a:br>
            <a:r>
              <a:rPr lang="sr-Cyrl-RS" altLang="en-US" sz="1600" dirty="0">
                <a:latin typeface="Times New Roman" panose="02020603050405020304" pitchFamily="18" charset="0"/>
              </a:rPr>
              <a:t>н</a:t>
            </a:r>
            <a:r>
              <a:rPr lang="sr-Cyrl-RS" altLang="en-US" sz="1600" dirty="0" smtClean="0">
                <a:latin typeface="Times New Roman" panose="02020603050405020304" pitchFamily="18" charset="0"/>
              </a:rPr>
              <a:t>ајвећи део букалне половине оклузалног поља видљив је са  лингвалног аспекта као и већи део проксималних површина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оклузална површина нагнута је лингвално у односу да уздужну осовину зуба (види се УОП), супротно осталим бочним зубима- јединствена појава у класи премолара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Унутрашњи триангуларни гребени конвергирају од врхова одговарајућих квржица под углом од 30</a:t>
            </a:r>
            <a:r>
              <a:rPr lang="sr-Latn-RS" altLang="en-US" sz="1600" b="1" dirty="0" smtClean="0">
                <a:latin typeface="Times New Roman" panose="02020603050405020304" pitchFamily="18" charset="0"/>
              </a:rPr>
              <a:t>°</a:t>
            </a:r>
            <a:r>
              <a:rPr lang="sr-Latn-R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sr-Cyrl-RS" altLang="sr-Latn-RS" sz="1600" dirty="0" smtClean="0">
                <a:latin typeface="Times New Roman" panose="02020603050405020304" pitchFamily="18" charset="0"/>
              </a:rPr>
              <a:t>ка средишту УОП</a:t>
            </a:r>
            <a:br>
              <a:rPr lang="sr-Cyrl-RS" altLang="sr-Latn-RS" sz="1600" dirty="0" smtClean="0">
                <a:latin typeface="Times New Roman" panose="02020603050405020304" pitchFamily="18" charset="0"/>
              </a:rPr>
            </a:br>
            <a:endParaRPr lang="sr-Cyrl-RS" altLang="sr-Latn-R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sr-Latn-RS" sz="1600" dirty="0" smtClean="0">
                <a:latin typeface="Times New Roman" panose="02020603050405020304" pitchFamily="18" charset="0"/>
              </a:rPr>
              <a:t>Стварни оклузални профил припада букалној квржици која се види у перспективи</a:t>
            </a:r>
            <a:br>
              <a:rPr lang="sr-Cyrl-RS" altLang="sr-Latn-RS" sz="1600" dirty="0" smtClean="0">
                <a:latin typeface="Times New Roman" panose="02020603050405020304" pitchFamily="18" charset="0"/>
              </a:rPr>
            </a:br>
            <a:endParaRPr lang="sr-Cyrl-RS" altLang="sr-Latn-R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sr-Latn-RS" sz="1600" dirty="0" smtClean="0">
                <a:latin typeface="Times New Roman" panose="02020603050405020304" pitchFamily="18" charset="0"/>
              </a:rPr>
              <a:t>Врх лингвалне квржице може бити наспрам врха букалне или мезијално или дистално од симетрале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1600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sr-Cyrl-RS" altLang="en-US" dirty="0" smtClean="0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</a:pPr>
            <a:endParaRPr lang="sr-Latn-RS" altLang="en-US" dirty="0" smtClean="0"/>
          </a:p>
        </p:txBody>
      </p:sp>
      <p:pic>
        <p:nvPicPr>
          <p:cNvPr id="68612" name="Picture 9" descr="8,0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638" y="1771650"/>
            <a:ext cx="1771650" cy="16589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 noChangeArrowheads="1"/>
          </p:cNvSpPr>
          <p:nvPr>
            <p:ph type="title"/>
          </p:nvPr>
        </p:nvSpPr>
        <p:spPr>
          <a:xfrm>
            <a:off x="630238" y="1200150"/>
            <a:ext cx="7886700" cy="398463"/>
          </a:xfrm>
        </p:spPr>
        <p:txBody>
          <a:bodyPr lIns="68580" tIns="34290" rIns="68580" bIns="34290"/>
          <a:lstStyle/>
          <a:p>
            <a:pPr algn="ctr"/>
            <a:r>
              <a:rPr lang="sr-Cyrl-RS" altLang="en-US" sz="3600" smtClean="0">
                <a:latin typeface="Times New Roman" panose="02020603050405020304" pitchFamily="18" charset="0"/>
              </a:rPr>
              <a:t>Доњи први премолар</a:t>
            </a:r>
            <a:br>
              <a:rPr lang="sr-Cyrl-RS" altLang="en-US" sz="3600" smtClean="0">
                <a:latin typeface="Times New Roman" panose="02020603050405020304" pitchFamily="18" charset="0"/>
              </a:rPr>
            </a:br>
            <a:r>
              <a:rPr lang="sr-Cyrl-RS" altLang="en-US" sz="3600" smtClean="0">
                <a:latin typeface="Times New Roman" panose="02020603050405020304" pitchFamily="18" charset="0"/>
              </a:rPr>
              <a:t>- Л</a:t>
            </a:r>
            <a:r>
              <a:rPr lang="sr-Cyrl-RS" altLang="en-US" smtClean="0">
                <a:latin typeface="Times New Roman" panose="02020603050405020304" pitchFamily="18" charset="0"/>
              </a:rPr>
              <a:t>ингвални аспект -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pic>
        <p:nvPicPr>
          <p:cNvPr id="69634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23088" y="3535363"/>
            <a:ext cx="1381125" cy="2365375"/>
          </a:xfrm>
        </p:spPr>
      </p:pic>
      <p:sp>
        <p:nvSpPr>
          <p:cNvPr id="11267" name="Text Placeholder 3"/>
          <p:cNvSpPr>
            <a:spLocks noGrp="1"/>
          </p:cNvSpPr>
          <p:nvPr>
            <p:ph type="body" sz="half" idx="2"/>
          </p:nvPr>
        </p:nvSpPr>
        <p:spPr>
          <a:xfrm>
            <a:off x="415925" y="1849438"/>
            <a:ext cx="5507038" cy="4459287"/>
          </a:xfrm>
          <a:ln>
            <a:miter/>
          </a:ln>
        </p:spPr>
        <p:txBody>
          <a:bodyPr lIns="68580" tIns="34290" rIns="68580" bIns="34290"/>
          <a:lstStyle/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altLang="en-US" sz="1600" dirty="0" err="1" smtClean="0">
                <a:latin typeface="Times New Roman" panose="02020603050405020304" pitchFamily="18" charset="0"/>
              </a:rPr>
              <a:t>Теме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мезиолингвалног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угла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цервикалније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локализовано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/>
            </a:r>
            <a:br>
              <a:rPr lang="en-US" altLang="en-US" sz="1600" dirty="0" smtClean="0">
                <a:latin typeface="Times New Roman" panose="02020603050405020304" pitchFamily="18" charset="0"/>
              </a:rPr>
            </a:br>
            <a:endParaRPr lang="en-U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Мезијални део УОП не учествује у оклузалној интеракцији (</a:t>
            </a:r>
            <a:r>
              <a:rPr lang="sr-Cyrl-RS" altLang="en-US" sz="1600" u="sng" noProof="1" smtClean="0">
                <a:latin typeface="Times New Roman" panose="02020603050405020304" pitchFamily="18" charset="0"/>
              </a:rPr>
              <a:t>јединствена појава у дентицији</a:t>
            </a:r>
            <a:r>
              <a:rPr lang="sr-Cyrl-RS" altLang="en-US" sz="1600" noProof="1" smtClean="0">
                <a:latin typeface="Times New Roman" panose="02020603050405020304" pitchFamily="18" charset="0"/>
              </a:rPr>
              <a:t>)</a:t>
            </a:r>
          </a:p>
          <a:p>
            <a:pPr marL="342900" indent="-342900" defTabSz="457200">
              <a:buFont typeface="Arial" panose="020B0604020202020204" pitchFamily="34" charset="0"/>
              <a:buNone/>
            </a:pPr>
            <a:endParaRPr lang="sr-Cyrl-R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Мезијална половина понаша се функционално као очњак</a:t>
            </a:r>
          </a:p>
          <a:p>
            <a:pPr marL="342900" indent="-342900" defTabSz="457200">
              <a:buFont typeface="Arial" panose="020B0604020202020204" pitchFamily="34" charset="0"/>
              <a:buNone/>
            </a:pPr>
            <a:endParaRPr lang="sr-Cyrl-R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Дистални део има функцију као остали бочни зуби</a:t>
            </a:r>
          </a:p>
          <a:p>
            <a:pPr marL="342900" indent="-342900" defTabSz="457200">
              <a:buFont typeface="Arial" panose="020B0604020202020204" pitchFamily="34" charset="0"/>
              <a:buNone/>
            </a:pPr>
            <a:endParaRPr lang="sr-Cyrl-R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Мозиолингвална развојна бразда видљива са лингвалног али и </a:t>
            </a:r>
            <a:r>
              <a:rPr lang="sr-Cyrl-RS" altLang="en-US" sz="1600" noProof="1" smtClean="0">
                <a:solidFill>
                  <a:srgbClr val="FF0000"/>
                </a:solidFill>
                <a:latin typeface="Times New Roman" panose="02020603050405020304" pitchFamily="18" charset="0"/>
              </a:rPr>
              <a:t>мезијалног </a:t>
            </a:r>
            <a:r>
              <a:rPr lang="sr-Cyrl-RS" altLang="en-US" sz="1600" noProof="1" smtClean="0">
                <a:latin typeface="Times New Roman" panose="02020603050405020304" pitchFamily="18" charset="0"/>
              </a:rPr>
              <a:t>аспекта</a:t>
            </a:r>
          </a:p>
          <a:p>
            <a:pPr marL="342900" indent="-342900" defTabSz="457200">
              <a:buFont typeface="Arial" panose="020B0604020202020204" pitchFamily="34" charset="0"/>
              <a:buNone/>
            </a:pPr>
            <a:endParaRPr lang="sr-Cyrl-R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Цервикална линија благо конвексна</a:t>
            </a:r>
          </a:p>
          <a:p>
            <a:pPr marL="342900" indent="-342900" defTabSz="457200">
              <a:buFont typeface="Arial" panose="020B0604020202020204" pitchFamily="34" charset="0"/>
              <a:buNone/>
            </a:pPr>
            <a:endParaRPr lang="sr-Cyrl-R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Лингвални аспект корена је ужи него са букалног аспекта</a:t>
            </a:r>
            <a:endParaRPr lang="sr-Cyrl-RS" sz="1600" noProof="1" smtClean="0"/>
          </a:p>
        </p:txBody>
      </p:sp>
      <p:pic>
        <p:nvPicPr>
          <p:cNvPr id="69636" name="Picture 9" descr="8,0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38" y="1773238"/>
            <a:ext cx="1771650" cy="16589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 noChangeArrowheads="1"/>
          </p:cNvSpPr>
          <p:nvPr>
            <p:ph type="title"/>
          </p:nvPr>
        </p:nvSpPr>
        <p:spPr>
          <a:xfrm>
            <a:off x="631825" y="561975"/>
            <a:ext cx="7781925" cy="863600"/>
          </a:xfrm>
        </p:spPr>
        <p:txBody>
          <a:bodyPr lIns="68580" tIns="34290" rIns="68580" bIns="34290"/>
          <a:lstStyle/>
          <a:p>
            <a:pPr algn="ctr"/>
            <a:r>
              <a:rPr lang="sr-Cyrl-RS" altLang="en-US" sz="3600" smtClean="0">
                <a:latin typeface="Times New Roman" panose="02020603050405020304" pitchFamily="18" charset="0"/>
              </a:rPr>
              <a:t>Доњи први премолар</a:t>
            </a:r>
            <a:br>
              <a:rPr lang="sr-Cyrl-RS" altLang="en-US" sz="3600" smtClean="0">
                <a:latin typeface="Times New Roman" panose="02020603050405020304" pitchFamily="18" charset="0"/>
              </a:rPr>
            </a:br>
            <a:r>
              <a:rPr lang="sr-Cyrl-RS" altLang="en-US" sz="3600" smtClean="0">
                <a:latin typeface="Times New Roman" panose="02020603050405020304" pitchFamily="18" charset="0"/>
              </a:rPr>
              <a:t>- М</a:t>
            </a:r>
            <a:r>
              <a:rPr lang="sr-Cyrl-RS" altLang="en-US" smtClean="0">
                <a:latin typeface="Times New Roman" panose="02020603050405020304" pitchFamily="18" charset="0"/>
              </a:rPr>
              <a:t>езијални аспект - 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sp>
        <p:nvSpPr>
          <p:cNvPr id="70658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710" y="1392191"/>
            <a:ext cx="5864225" cy="5133024"/>
          </a:xfrm>
        </p:spPr>
        <p:txBody>
          <a:bodyPr lIns="68580" tIns="34290" rIns="68580" bIns="34290"/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noProof="1">
                <a:latin typeface="Times New Roman" panose="02020603050405020304" pitchFamily="18" charset="0"/>
              </a:rPr>
              <a:t>Јасно је уочљив лингвални нагиб круне који је присутан код свих доњих бочних </a:t>
            </a:r>
            <a:r>
              <a:rPr lang="sr-Cyrl-RS" altLang="en-US" sz="1600" noProof="1" smtClean="0">
                <a:latin typeface="Times New Roman" panose="02020603050405020304" pitchFamily="18" charset="0"/>
              </a:rPr>
              <a:t>зуба</a:t>
            </a: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Облик ромбоида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u="sng" dirty="0" smtClean="0">
                <a:latin typeface="Times New Roman" panose="02020603050405020304" pitchFamily="18" charset="0"/>
              </a:rPr>
              <a:t>Букални профил</a:t>
            </a:r>
            <a:r>
              <a:rPr lang="sr-Cyrl-RS" altLang="en-US" sz="1600" dirty="0" smtClean="0">
                <a:latin typeface="Times New Roman" panose="02020603050405020304" pitchFamily="18" charset="0"/>
              </a:rPr>
              <a:t> показује изражен лингвални нагиб према врху букалне квржице - висина конт. у цервикалној 1/3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u="sng" dirty="0" smtClean="0">
                <a:latin typeface="Times New Roman" panose="02020603050405020304" pitchFamily="18" charset="0"/>
              </a:rPr>
              <a:t>Лингвални профил</a:t>
            </a:r>
            <a:r>
              <a:rPr lang="sr-Cyrl-RS" altLang="en-US" sz="1600" dirty="0" smtClean="0">
                <a:latin typeface="Times New Roman" panose="02020603050405020304" pitchFamily="18" charset="0"/>
              </a:rPr>
              <a:t> је краћи и релативно прав од цервикалне линије до висине конт. која је на споју средње и оклузалне 1/3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Од висине контуре лингвални профил је нагнут према врху лингвалне квржице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Врх лингвалне квржице је у линијској пројекцији са лингвалним профилом корена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u="sng" dirty="0" smtClean="0">
                <a:latin typeface="Times New Roman" panose="02020603050405020304" pitchFamily="18" charset="0"/>
              </a:rPr>
              <a:t>Цервикална линија</a:t>
            </a:r>
            <a:r>
              <a:rPr lang="sr-Cyrl-RS" altLang="en-US" sz="1600" dirty="0" smtClean="0">
                <a:latin typeface="Times New Roman" panose="02020603050405020304" pitchFamily="18" charset="0"/>
              </a:rPr>
              <a:t> је благо конвексна према оклузаној површини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endParaRPr lang="sr-Cyrl-RS" altLang="en-US" sz="1600" dirty="0" smtClean="0"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Cyrl-RS" altLang="en-US" sz="1600" u="sng" dirty="0" smtClean="0">
                <a:latin typeface="Times New Roman" panose="02020603050405020304" pitchFamily="18" charset="0"/>
              </a:rPr>
              <a:t>Оклузални профил</a:t>
            </a:r>
            <a:r>
              <a:rPr lang="sr-Cyrl-RS" altLang="en-US" sz="1600" dirty="0" smtClean="0">
                <a:latin typeface="Times New Roman" panose="02020603050405020304" pitchFamily="18" charset="0"/>
              </a:rPr>
              <a:t> формирају: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        а) У даљој перспективи: унутрашњи триангуларни гребени</a:t>
            </a:r>
            <a:br>
              <a:rPr lang="sr-Cyrl-RS" altLang="en-US" sz="1600" dirty="0" smtClean="0">
                <a:latin typeface="Times New Roman" panose="02020603050405020304" pitchFamily="18" charset="0"/>
              </a:rPr>
            </a:br>
            <a:r>
              <a:rPr lang="sr-Cyrl-RS" altLang="en-US" sz="1600" dirty="0" smtClean="0">
                <a:latin typeface="Times New Roman" panose="02020603050405020304" pitchFamily="18" charset="0"/>
              </a:rPr>
              <a:t>        б) У ближој перспективи: мезијални маргинални гребен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Cyrl-RS" altLang="en-US" sz="1600" dirty="0" smtClean="0">
                <a:latin typeface="Times New Roman" panose="02020603050405020304" pitchFamily="18" charset="0"/>
              </a:rPr>
              <a:t>        Паралелне су и нагнути лингвално под углом од 45</a:t>
            </a:r>
            <a:r>
              <a:rPr lang="sr-Latn-RS" altLang="en-US" sz="1600" b="1" dirty="0" smtClean="0">
                <a:latin typeface="Times New Roman" panose="02020603050405020304" pitchFamily="18" charset="0"/>
              </a:rPr>
              <a:t>°</a:t>
            </a:r>
            <a:endParaRPr lang="sr-Cyrl-RS" altLang="en-US" sz="1600" dirty="0" smtClean="0"/>
          </a:p>
        </p:txBody>
      </p:sp>
      <p:pic>
        <p:nvPicPr>
          <p:cNvPr id="70659" name="Picture 15" descr="8,0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988" y="1895475"/>
            <a:ext cx="1824037" cy="16271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0" name="Content Placeholder 4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75" y="3586163"/>
            <a:ext cx="1433513" cy="241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 noChangeArrowheads="1"/>
          </p:cNvSpPr>
          <p:nvPr>
            <p:ph type="title"/>
          </p:nvPr>
        </p:nvSpPr>
        <p:spPr>
          <a:xfrm>
            <a:off x="631825" y="609600"/>
            <a:ext cx="8101013" cy="892175"/>
          </a:xfrm>
        </p:spPr>
        <p:txBody>
          <a:bodyPr lIns="68580" tIns="34290" rIns="68580" bIns="34290"/>
          <a:lstStyle/>
          <a:p>
            <a:pPr algn="ctr"/>
            <a:r>
              <a:rPr lang="sr-Cyrl-RS" altLang="en-US" sz="3600" smtClean="0">
                <a:latin typeface="Times New Roman" panose="02020603050405020304" pitchFamily="18" charset="0"/>
              </a:rPr>
              <a:t>Доњи први премолар</a:t>
            </a:r>
            <a:r>
              <a:rPr lang="sr-Cyrl-RS" altLang="en-US" smtClean="0">
                <a:latin typeface="Times New Roman" panose="02020603050405020304" pitchFamily="18" charset="0"/>
              </a:rPr>
              <a:t/>
            </a:r>
            <a:br>
              <a:rPr lang="sr-Cyrl-RS" altLang="en-US" smtClean="0">
                <a:latin typeface="Times New Roman" panose="02020603050405020304" pitchFamily="18" charset="0"/>
              </a:rPr>
            </a:br>
            <a:r>
              <a:rPr lang="sr-Cyrl-RS" altLang="en-US" smtClean="0">
                <a:latin typeface="Times New Roman" panose="02020603050405020304" pitchFamily="18" charset="0"/>
              </a:rPr>
              <a:t>- Мезијални аспект - </a:t>
            </a:r>
            <a:endParaRPr lang="sr-Latn-RS" altLang="en-US" smtClean="0">
              <a:latin typeface="Times New Roman" panose="02020603050405020304" pitchFamily="18" charset="0"/>
            </a:endParaRPr>
          </a:p>
        </p:txBody>
      </p:sp>
      <p:sp>
        <p:nvSpPr>
          <p:cNvPr id="1331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3375" y="1958975"/>
            <a:ext cx="5948363" cy="3776663"/>
          </a:xfrm>
          <a:ln>
            <a:miter/>
          </a:ln>
        </p:spPr>
        <p:txBody>
          <a:bodyPr lIns="68580" tIns="34290" rIns="68580" bIns="34290"/>
          <a:lstStyle/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Мезиолингвална бразда - на споју маргиналног гребена и мезијалног гребена лингвалне квржице - “</a:t>
            </a:r>
            <a:r>
              <a:rPr lang="en-GB" altLang="en-US" sz="1600" noProof="1" smtClean="0">
                <a:latin typeface="Times New Roman" panose="02020603050405020304" pitchFamily="18" charset="0"/>
              </a:rPr>
              <a:t>V</a:t>
            </a:r>
            <a:r>
              <a:rPr lang="en-GB" altLang="en-GB" sz="1600" noProof="1" smtClean="0">
                <a:latin typeface="Times New Roman" panose="02020603050405020304" pitchFamily="18" charset="0"/>
              </a:rPr>
              <a:t>”</a:t>
            </a:r>
            <a:r>
              <a:rPr lang="en-GB" altLang="en-US" sz="1600" noProof="1" smtClean="0">
                <a:latin typeface="Times New Roman" panose="02020603050405020304" pitchFamily="18" charset="0"/>
              </a:rPr>
              <a:t> </a:t>
            </a:r>
            <a:r>
              <a:rPr lang="sr-Cyrl-RS" altLang="en-US" sz="1600" noProof="1" smtClean="0">
                <a:latin typeface="Times New Roman" panose="02020603050405020304" pitchFamily="18" charset="0"/>
              </a:rPr>
              <a:t>облика</a:t>
            </a:r>
          </a:p>
          <a:p>
            <a:pPr marL="342900" indent="-342900" defTabSz="457200">
              <a:buFont typeface="Arial" panose="020B0604020202020204" pitchFamily="34" charset="0"/>
              <a:buNone/>
            </a:pPr>
            <a:endParaRPr lang="sr-Cyrl-R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Мезијална контактна зона налази се у оклузалној 1/3, букално од мезиолингвалне бразде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endParaRPr lang="sr-Cyrl-R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altLang="en-US" sz="1600" dirty="0" err="1" smtClean="0">
                <a:latin typeface="Times New Roman" panose="02020603050405020304" pitchFamily="18" charset="0"/>
              </a:rPr>
              <a:t>Корен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је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изражено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широк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буколингвално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у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цервикалном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нивоу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и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прогресивно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се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сужава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према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anose="02020603050405020304" pitchFamily="18" charset="0"/>
              </a:rPr>
              <a:t>апексу</a:t>
            </a:r>
            <a:r>
              <a:rPr lang="en-US" altLang="en-US" sz="1600" dirty="0" smtClean="0">
                <a:latin typeface="Times New Roman" panose="02020603050405020304" pitchFamily="18" charset="0"/>
              </a:rPr>
              <a:t/>
            </a:r>
            <a:br>
              <a:rPr lang="en-US" altLang="en-US" sz="1600" dirty="0" smtClean="0">
                <a:latin typeface="Times New Roman" panose="02020603050405020304" pitchFamily="18" charset="0"/>
              </a:rPr>
            </a:br>
            <a:endParaRPr lang="en-US" altLang="en-US" sz="1600" noProof="1" smtClean="0">
              <a:latin typeface="Times New Roman" panose="02020603050405020304" pitchFamily="18" charset="0"/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sr-Cyrl-RS" altLang="en-US" sz="1600" noProof="1" smtClean="0">
                <a:latin typeface="Times New Roman" panose="02020603050405020304" pitchFamily="18" charset="0"/>
              </a:rPr>
              <a:t>Понекад је присутна лонгитудинална депресија </a:t>
            </a:r>
          </a:p>
          <a:p>
            <a:pPr marL="342900" indent="-342900" defTabSz="457200">
              <a:buFont typeface="Arial" panose="020B0604020202020204" pitchFamily="34" charset="0"/>
              <a:buNone/>
            </a:pPr>
            <a:endParaRPr lang="sr-Cyrl-RS" altLang="en-US" sz="1600" noProof="1" smtClean="0">
              <a:latin typeface="Times New Roman" panose="02020603050405020304" pitchFamily="18" charset="0"/>
            </a:endParaRPr>
          </a:p>
        </p:txBody>
      </p:sp>
      <p:pic>
        <p:nvPicPr>
          <p:cNvPr id="71683" name="Content Placeholder 4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263" y="3581400"/>
            <a:ext cx="14351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4" name="Picture 15" descr="8,0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988" y="1895475"/>
            <a:ext cx="1824037" cy="16271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heme/theme1.xml><?xml version="1.0" encoding="utf-8"?>
<a:theme xmlns:a="http://schemas.openxmlformats.org/drawingml/2006/main" name="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3440</TotalTime>
  <Pages>0</Pages>
  <Words>1131</Words>
  <Characters>0</Characters>
  <Application>Microsoft Office PowerPoint</Application>
  <DocSecurity>0</DocSecurity>
  <PresentationFormat>On-screen Show (4:3)</PresentationFormat>
  <Lines>0</Lines>
  <Paragraphs>359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SimSun</vt:lpstr>
      <vt:lpstr>Arial</vt:lpstr>
      <vt:lpstr>Times New Roman</vt:lpstr>
      <vt:lpstr>Verdana</vt:lpstr>
      <vt:lpstr>Wingdings</vt:lpstr>
      <vt:lpstr>Wingdings 2</vt:lpstr>
      <vt:lpstr>Wingdings 3</vt:lpstr>
      <vt:lpstr>Aspect</vt:lpstr>
      <vt:lpstr>1_Aspect</vt:lpstr>
      <vt:lpstr>2_Aspect</vt:lpstr>
      <vt:lpstr>3_Aspect</vt:lpstr>
      <vt:lpstr>4_Aspect</vt:lpstr>
      <vt:lpstr>Факултет медицинских наука Универзитет у Крагујевцу</vt:lpstr>
      <vt:lpstr>Атрибути класе премолара:</vt:lpstr>
      <vt:lpstr>Доњи први премолар (dens praemolaris primus inferior)</vt:lpstr>
      <vt:lpstr>Доњи први премолар (dens praemolaris primus inferior)</vt:lpstr>
      <vt:lpstr>Доњи први премолар - Букални аспект -</vt:lpstr>
      <vt:lpstr>Доњи први премолар - Лингвални аспект - </vt:lpstr>
      <vt:lpstr>Доњи први премолар - Лингвални аспект -</vt:lpstr>
      <vt:lpstr>Доњи први премолар - Мезијални аспект - </vt:lpstr>
      <vt:lpstr>Доњи први премолар - Мезијални аспект - </vt:lpstr>
      <vt:lpstr>Доњи први премолар - Дистални аспект - </vt:lpstr>
      <vt:lpstr>Доњи први премолар - Оклузални аспект - </vt:lpstr>
      <vt:lpstr>Доњи први премолар - Оклузални аспект -</vt:lpstr>
      <vt:lpstr>Доњи први премолар - Корен -</vt:lpstr>
      <vt:lpstr>Варијације доњег првог премолара</vt:lpstr>
      <vt:lpstr>Број лингвалних квржица:</vt:lpstr>
      <vt:lpstr>Број лингвалних бразда</vt:lpstr>
      <vt:lpstr>Континуитет и израженост трансверзалног гребена:</vt:lpstr>
      <vt:lpstr>Ирегуларност корена</vt:lpstr>
      <vt:lpstr>Доњи други премолар (dens premolaris secundus inferior)</vt:lpstr>
      <vt:lpstr>Доњи други премолар (dens praemolaris secundus inferior)</vt:lpstr>
      <vt:lpstr>Доњи други премолар - Лингвални аспект -</vt:lpstr>
      <vt:lpstr>Доњи други премолар - Мезијални аспект -</vt:lpstr>
      <vt:lpstr>Дистални аспект</vt:lpstr>
      <vt:lpstr>PowerPoint Presentation</vt:lpstr>
      <vt:lpstr>PowerPoint Presentation</vt:lpstr>
      <vt:lpstr>PowerPoint Presentation</vt:lpstr>
      <vt:lpstr>PowerPoint Presentation</vt:lpstr>
      <vt:lpstr>Варијације доњег другог премолара</vt:lpstr>
      <vt:lpstr>Варијације другог доњег премолара </vt:lpstr>
      <vt:lpstr>Варијације другог доњег премолара</vt:lpstr>
      <vt:lpstr>Атрибути типа доњих премолара</vt:lpstr>
      <vt:lpstr>Атрибути типа доњих премолара</vt:lpstr>
      <vt:lpstr>PowerPoint Presentation</vt:lpstr>
    </vt:vector>
  </TitlesOfParts>
  <Manager/>
  <Company>TOSHIBA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Vista</dc:creator>
  <cp:keywords/>
  <dc:description/>
  <cp:lastModifiedBy>Win10</cp:lastModifiedBy>
  <cp:revision>264</cp:revision>
  <dcterms:created xsi:type="dcterms:W3CDTF">2010-03-27T11:08:00Z</dcterms:created>
  <dcterms:modified xsi:type="dcterms:W3CDTF">2020-09-30T08:06:58Z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1033-10.1.0.5674</vt:lpwstr>
  </property>
</Properties>
</file>